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2"/>
  </p:notesMasterIdLst>
  <p:handoutMasterIdLst>
    <p:handoutMasterId r:id="rId23"/>
  </p:handoutMasterIdLst>
  <p:sldIdLst>
    <p:sldId id="406" r:id="rId2"/>
    <p:sldId id="267" r:id="rId3"/>
    <p:sldId id="438" r:id="rId4"/>
    <p:sldId id="437" r:id="rId5"/>
    <p:sldId id="441" r:id="rId6"/>
    <p:sldId id="442" r:id="rId7"/>
    <p:sldId id="439" r:id="rId8"/>
    <p:sldId id="440" r:id="rId9"/>
    <p:sldId id="412" r:id="rId10"/>
    <p:sldId id="450" r:id="rId11"/>
    <p:sldId id="447" r:id="rId12"/>
    <p:sldId id="434" r:id="rId13"/>
    <p:sldId id="443" r:id="rId14"/>
    <p:sldId id="444" r:id="rId15"/>
    <p:sldId id="445" r:id="rId16"/>
    <p:sldId id="449" r:id="rId17"/>
    <p:sldId id="418" r:id="rId18"/>
    <p:sldId id="431" r:id="rId19"/>
    <p:sldId id="432" r:id="rId20"/>
    <p:sldId id="448" r:id="rId21"/>
  </p:sldIdLst>
  <p:sldSz cx="9144000" cy="6858000" type="screen4x3"/>
  <p:notesSz cx="6797675" cy="9926638"/>
  <p:defaultTextStyle>
    <a:defPPr>
      <a:defRPr lang="en-GB"/>
    </a:defPPr>
    <a:lvl1pPr algn="ctr" rtl="0" eaLnBrk="0" fontAlgn="base" hangingPunct="0">
      <a:lnSpc>
        <a:spcPct val="90000"/>
      </a:lnSpc>
      <a:spcBef>
        <a:spcPct val="20000"/>
      </a:spcBef>
      <a:spcAft>
        <a:spcPct val="0"/>
      </a:spcAft>
      <a:buClr>
        <a:srgbClr val="E7B709"/>
      </a:buClr>
      <a:buSzPct val="120000"/>
      <a:buFont typeface="Times" pitchFamily="18" charset="0"/>
      <a:defRPr sz="2800" kern="1200">
        <a:solidFill>
          <a:schemeClr val="tx1"/>
        </a:solidFill>
        <a:latin typeface="Arial" charset="0"/>
        <a:ea typeface="+mn-ea"/>
        <a:cs typeface="Times New Roman" pitchFamily="18" charset="0"/>
      </a:defRPr>
    </a:lvl1pPr>
    <a:lvl2pPr marL="457200" algn="ctr" rtl="0" eaLnBrk="0" fontAlgn="base" hangingPunct="0">
      <a:lnSpc>
        <a:spcPct val="90000"/>
      </a:lnSpc>
      <a:spcBef>
        <a:spcPct val="20000"/>
      </a:spcBef>
      <a:spcAft>
        <a:spcPct val="0"/>
      </a:spcAft>
      <a:buClr>
        <a:srgbClr val="E7B709"/>
      </a:buClr>
      <a:buSzPct val="120000"/>
      <a:buFont typeface="Times" pitchFamily="18" charset="0"/>
      <a:defRPr sz="2800" kern="1200">
        <a:solidFill>
          <a:schemeClr val="tx1"/>
        </a:solidFill>
        <a:latin typeface="Arial" charset="0"/>
        <a:ea typeface="+mn-ea"/>
        <a:cs typeface="Times New Roman" pitchFamily="18" charset="0"/>
      </a:defRPr>
    </a:lvl2pPr>
    <a:lvl3pPr marL="914400" algn="ctr" rtl="0" eaLnBrk="0" fontAlgn="base" hangingPunct="0">
      <a:lnSpc>
        <a:spcPct val="90000"/>
      </a:lnSpc>
      <a:spcBef>
        <a:spcPct val="20000"/>
      </a:spcBef>
      <a:spcAft>
        <a:spcPct val="0"/>
      </a:spcAft>
      <a:buClr>
        <a:srgbClr val="E7B709"/>
      </a:buClr>
      <a:buSzPct val="120000"/>
      <a:buFont typeface="Times" pitchFamily="18" charset="0"/>
      <a:defRPr sz="2800" kern="1200">
        <a:solidFill>
          <a:schemeClr val="tx1"/>
        </a:solidFill>
        <a:latin typeface="Arial" charset="0"/>
        <a:ea typeface="+mn-ea"/>
        <a:cs typeface="Times New Roman" pitchFamily="18" charset="0"/>
      </a:defRPr>
    </a:lvl3pPr>
    <a:lvl4pPr marL="1371600" algn="ctr" rtl="0" eaLnBrk="0" fontAlgn="base" hangingPunct="0">
      <a:lnSpc>
        <a:spcPct val="90000"/>
      </a:lnSpc>
      <a:spcBef>
        <a:spcPct val="20000"/>
      </a:spcBef>
      <a:spcAft>
        <a:spcPct val="0"/>
      </a:spcAft>
      <a:buClr>
        <a:srgbClr val="E7B709"/>
      </a:buClr>
      <a:buSzPct val="120000"/>
      <a:buFont typeface="Times" pitchFamily="18" charset="0"/>
      <a:defRPr sz="2800" kern="1200">
        <a:solidFill>
          <a:schemeClr val="tx1"/>
        </a:solidFill>
        <a:latin typeface="Arial" charset="0"/>
        <a:ea typeface="+mn-ea"/>
        <a:cs typeface="Times New Roman" pitchFamily="18" charset="0"/>
      </a:defRPr>
    </a:lvl4pPr>
    <a:lvl5pPr marL="1828800" algn="ctr" rtl="0" eaLnBrk="0" fontAlgn="base" hangingPunct="0">
      <a:lnSpc>
        <a:spcPct val="90000"/>
      </a:lnSpc>
      <a:spcBef>
        <a:spcPct val="20000"/>
      </a:spcBef>
      <a:spcAft>
        <a:spcPct val="0"/>
      </a:spcAft>
      <a:buClr>
        <a:srgbClr val="E7B709"/>
      </a:buClr>
      <a:buSzPct val="120000"/>
      <a:buFont typeface="Times" pitchFamily="18" charset="0"/>
      <a:defRPr sz="2800" kern="1200">
        <a:solidFill>
          <a:schemeClr val="tx1"/>
        </a:solidFill>
        <a:latin typeface="Arial" charset="0"/>
        <a:ea typeface="+mn-ea"/>
        <a:cs typeface="Times New Roman" pitchFamily="18" charset="0"/>
      </a:defRPr>
    </a:lvl5pPr>
    <a:lvl6pPr marL="2286000" algn="l" defTabSz="914400" rtl="0" eaLnBrk="1" latinLnBrk="0" hangingPunct="1">
      <a:defRPr sz="2800" kern="1200">
        <a:solidFill>
          <a:schemeClr val="tx1"/>
        </a:solidFill>
        <a:latin typeface="Arial" charset="0"/>
        <a:ea typeface="+mn-ea"/>
        <a:cs typeface="Times New Roman" pitchFamily="18" charset="0"/>
      </a:defRPr>
    </a:lvl6pPr>
    <a:lvl7pPr marL="2743200" algn="l" defTabSz="914400" rtl="0" eaLnBrk="1" latinLnBrk="0" hangingPunct="1">
      <a:defRPr sz="2800" kern="1200">
        <a:solidFill>
          <a:schemeClr val="tx1"/>
        </a:solidFill>
        <a:latin typeface="Arial" charset="0"/>
        <a:ea typeface="+mn-ea"/>
        <a:cs typeface="Times New Roman" pitchFamily="18" charset="0"/>
      </a:defRPr>
    </a:lvl7pPr>
    <a:lvl8pPr marL="3200400" algn="l" defTabSz="914400" rtl="0" eaLnBrk="1" latinLnBrk="0" hangingPunct="1">
      <a:defRPr sz="2800" kern="1200">
        <a:solidFill>
          <a:schemeClr val="tx1"/>
        </a:solidFill>
        <a:latin typeface="Arial" charset="0"/>
        <a:ea typeface="+mn-ea"/>
        <a:cs typeface="Times New Roman" pitchFamily="18" charset="0"/>
      </a:defRPr>
    </a:lvl8pPr>
    <a:lvl9pPr marL="3657600" algn="l" defTabSz="914400" rtl="0" eaLnBrk="1" latinLnBrk="0" hangingPunct="1">
      <a:defRPr sz="2800" kern="1200">
        <a:solidFill>
          <a:schemeClr val="tx1"/>
        </a:solidFill>
        <a:latin typeface="Arial" charset="0"/>
        <a:ea typeface="+mn-ea"/>
        <a:cs typeface="Times New Roman" pitchFamily="18" charset="0"/>
      </a:defRPr>
    </a:lvl9pPr>
  </p:defaultTextStyle>
  <p:extLst>
    <p:ext uri="{EFAFB233-063F-42B5-8137-9DF3F51BA10A}">
      <p15:sldGuideLst xmlns="" xmlns:p15="http://schemas.microsoft.com/office/powerpoint/2012/main">
        <p15:guide id="1" orient="horz" pos="720">
          <p15:clr>
            <a:srgbClr val="A4A3A4"/>
          </p15:clr>
        </p15:guide>
        <p15:guide id="2" orient="horz" pos="2160">
          <p15:clr>
            <a:srgbClr val="A4A3A4"/>
          </p15:clr>
        </p15:guide>
        <p15:guide id="3" orient="horz" pos="624">
          <p15:clr>
            <a:srgbClr val="A4A3A4"/>
          </p15:clr>
        </p15:guide>
        <p15:guide id="4" orient="horz" pos="168">
          <p15:clr>
            <a:srgbClr val="A4A3A4"/>
          </p15:clr>
        </p15:guide>
        <p15:guide id="5" orient="horz" pos="4080">
          <p15:clr>
            <a:srgbClr val="A4A3A4"/>
          </p15:clr>
        </p15:guide>
        <p15:guide id="6" orient="horz" pos="1296">
          <p15:clr>
            <a:srgbClr val="A4A3A4"/>
          </p15:clr>
        </p15:guide>
        <p15:guide id="7" orient="horz" pos="3840">
          <p15:clr>
            <a:srgbClr val="A4A3A4"/>
          </p15:clr>
        </p15:guide>
        <p15:guide id="8" pos="2832">
          <p15:clr>
            <a:srgbClr val="A4A3A4"/>
          </p15:clr>
        </p15:guide>
        <p15:guide id="9" pos="480">
          <p15:clr>
            <a:srgbClr val="A4A3A4"/>
          </p15:clr>
        </p15:guide>
        <p15:guide id="10" pos="5759">
          <p15:clr>
            <a:srgbClr val="A4A3A4"/>
          </p15:clr>
        </p15:guide>
        <p15:guide id="11" pos="5520">
          <p15:clr>
            <a:srgbClr val="A4A3A4"/>
          </p15:clr>
        </p15:guide>
        <p15:guide id="12" pos="4656">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9933"/>
    <a:srgbClr val="6666FF"/>
    <a:srgbClr val="0066FF"/>
    <a:srgbClr val="CCECFF"/>
    <a:srgbClr val="6699FF"/>
    <a:srgbClr val="000099"/>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945" autoAdjust="0"/>
    <p:restoredTop sz="97754" autoAdjust="0"/>
  </p:normalViewPr>
  <p:slideViewPr>
    <p:cSldViewPr>
      <p:cViewPr>
        <p:scale>
          <a:sx n="65" d="100"/>
          <a:sy n="65" d="100"/>
        </p:scale>
        <p:origin x="-1197" y="58"/>
      </p:cViewPr>
      <p:guideLst>
        <p:guide orient="horz" pos="720"/>
        <p:guide orient="horz" pos="2160"/>
        <p:guide orient="horz" pos="624"/>
        <p:guide orient="horz" pos="168"/>
        <p:guide orient="horz" pos="4080"/>
        <p:guide orient="horz" pos="1296"/>
        <p:guide orient="horz" pos="3840"/>
        <p:guide pos="2832"/>
        <p:guide pos="480"/>
        <p:guide pos="5759"/>
        <p:guide pos="5520"/>
        <p:guide pos="4656"/>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25" d="100"/>
        <a:sy n="25" d="100"/>
      </p:scale>
      <p:origin x="0" y="0"/>
    </p:cViewPr>
  </p:sorterViewPr>
  <p:notesViewPr>
    <p:cSldViewPr>
      <p:cViewPr varScale="1">
        <p:scale>
          <a:sx n="54" d="100"/>
          <a:sy n="54" d="100"/>
        </p:scale>
        <p:origin x="-190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6.xml"/><Relationship Id="rId1" Type="http://schemas.openxmlformats.org/officeDocument/2006/relationships/slide" Target="slides/slide1.xml"/><Relationship Id="rId4"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1"/>
            <a:ext cx="2944549" cy="494667"/>
          </a:xfrm>
          <a:prstGeom prst="rect">
            <a:avLst/>
          </a:prstGeom>
          <a:noFill/>
          <a:ln w="9525">
            <a:noFill/>
            <a:miter lim="800000"/>
            <a:headEnd/>
            <a:tailEnd/>
          </a:ln>
          <a:effectLst/>
        </p:spPr>
        <p:txBody>
          <a:bodyPr vert="horz" wrap="square" lIns="93551" tIns="46774" rIns="93551" bIns="46774" numCol="1" anchor="t" anchorCtr="0" compatLnSpc="1">
            <a:prstTxWarp prst="textNoShape">
              <a:avLst/>
            </a:prstTxWarp>
          </a:bodyPr>
          <a:lstStyle>
            <a:lvl1pPr algn="l" defTabSz="936887">
              <a:lnSpc>
                <a:spcPct val="100000"/>
              </a:lnSpc>
              <a:spcBef>
                <a:spcPct val="0"/>
              </a:spcBef>
              <a:buClrTx/>
              <a:buSzTx/>
              <a:buFontTx/>
              <a:buNone/>
              <a:defRPr sz="1200">
                <a:latin typeface="Times" pitchFamily="18" charset="0"/>
              </a:defRPr>
            </a:lvl1pPr>
          </a:lstStyle>
          <a:p>
            <a:pPr>
              <a:defRPr/>
            </a:pPr>
            <a:endParaRPr lang="en-GB"/>
          </a:p>
        </p:txBody>
      </p:sp>
      <p:sp>
        <p:nvSpPr>
          <p:cNvPr id="20483" name="Rectangle 3"/>
          <p:cNvSpPr>
            <a:spLocks noGrp="1" noChangeArrowheads="1"/>
          </p:cNvSpPr>
          <p:nvPr>
            <p:ph type="dt" sz="quarter" idx="1"/>
          </p:nvPr>
        </p:nvSpPr>
        <p:spPr bwMode="auto">
          <a:xfrm>
            <a:off x="3853127" y="1"/>
            <a:ext cx="2944549" cy="494667"/>
          </a:xfrm>
          <a:prstGeom prst="rect">
            <a:avLst/>
          </a:prstGeom>
          <a:noFill/>
          <a:ln w="9525">
            <a:noFill/>
            <a:miter lim="800000"/>
            <a:headEnd/>
            <a:tailEnd/>
          </a:ln>
          <a:effectLst/>
        </p:spPr>
        <p:txBody>
          <a:bodyPr vert="horz" wrap="square" lIns="93551" tIns="46774" rIns="93551" bIns="46774" numCol="1" anchor="t" anchorCtr="0" compatLnSpc="1">
            <a:prstTxWarp prst="textNoShape">
              <a:avLst/>
            </a:prstTxWarp>
          </a:bodyPr>
          <a:lstStyle>
            <a:lvl1pPr algn="r" defTabSz="936887">
              <a:lnSpc>
                <a:spcPct val="100000"/>
              </a:lnSpc>
              <a:spcBef>
                <a:spcPct val="0"/>
              </a:spcBef>
              <a:buClrTx/>
              <a:buSzTx/>
              <a:buFontTx/>
              <a:buNone/>
              <a:defRPr sz="1200">
                <a:latin typeface="Times" pitchFamily="18" charset="0"/>
              </a:defRPr>
            </a:lvl1pPr>
          </a:lstStyle>
          <a:p>
            <a:pPr>
              <a:defRPr/>
            </a:pPr>
            <a:endParaRPr lang="en-GB"/>
          </a:p>
        </p:txBody>
      </p:sp>
      <p:sp>
        <p:nvSpPr>
          <p:cNvPr id="20484" name="Rectangle 4"/>
          <p:cNvSpPr>
            <a:spLocks noGrp="1" noChangeArrowheads="1"/>
          </p:cNvSpPr>
          <p:nvPr>
            <p:ph type="ftr" sz="quarter" idx="2"/>
          </p:nvPr>
        </p:nvSpPr>
        <p:spPr bwMode="auto">
          <a:xfrm>
            <a:off x="0" y="9431971"/>
            <a:ext cx="2944549" cy="494667"/>
          </a:xfrm>
          <a:prstGeom prst="rect">
            <a:avLst/>
          </a:prstGeom>
          <a:noFill/>
          <a:ln w="9525">
            <a:noFill/>
            <a:miter lim="800000"/>
            <a:headEnd/>
            <a:tailEnd/>
          </a:ln>
          <a:effectLst/>
        </p:spPr>
        <p:txBody>
          <a:bodyPr vert="horz" wrap="square" lIns="93551" tIns="46774" rIns="93551" bIns="46774" numCol="1" anchor="b" anchorCtr="0" compatLnSpc="1">
            <a:prstTxWarp prst="textNoShape">
              <a:avLst/>
            </a:prstTxWarp>
          </a:bodyPr>
          <a:lstStyle>
            <a:lvl1pPr algn="l" defTabSz="936887">
              <a:lnSpc>
                <a:spcPct val="100000"/>
              </a:lnSpc>
              <a:spcBef>
                <a:spcPct val="0"/>
              </a:spcBef>
              <a:buClrTx/>
              <a:buSzTx/>
              <a:buFontTx/>
              <a:buNone/>
              <a:defRPr sz="1200">
                <a:latin typeface="Times" pitchFamily="18" charset="0"/>
              </a:defRPr>
            </a:lvl1pPr>
          </a:lstStyle>
          <a:p>
            <a:pPr>
              <a:defRPr/>
            </a:pPr>
            <a:endParaRPr lang="en-GB"/>
          </a:p>
        </p:txBody>
      </p:sp>
      <p:sp>
        <p:nvSpPr>
          <p:cNvPr id="20485" name="Rectangle 5"/>
          <p:cNvSpPr>
            <a:spLocks noGrp="1" noChangeArrowheads="1"/>
          </p:cNvSpPr>
          <p:nvPr>
            <p:ph type="sldNum" sz="quarter" idx="3"/>
          </p:nvPr>
        </p:nvSpPr>
        <p:spPr bwMode="auto">
          <a:xfrm>
            <a:off x="3853127" y="9431971"/>
            <a:ext cx="2944549" cy="494667"/>
          </a:xfrm>
          <a:prstGeom prst="rect">
            <a:avLst/>
          </a:prstGeom>
          <a:noFill/>
          <a:ln w="9525">
            <a:noFill/>
            <a:miter lim="800000"/>
            <a:headEnd/>
            <a:tailEnd/>
          </a:ln>
          <a:effectLst/>
        </p:spPr>
        <p:txBody>
          <a:bodyPr vert="horz" wrap="square" lIns="93551" tIns="46774" rIns="93551" bIns="46774" numCol="1" anchor="b" anchorCtr="0" compatLnSpc="1">
            <a:prstTxWarp prst="textNoShape">
              <a:avLst/>
            </a:prstTxWarp>
          </a:bodyPr>
          <a:lstStyle>
            <a:lvl1pPr algn="r" defTabSz="936887">
              <a:lnSpc>
                <a:spcPct val="100000"/>
              </a:lnSpc>
              <a:spcBef>
                <a:spcPct val="0"/>
              </a:spcBef>
              <a:buClrTx/>
              <a:buSzTx/>
              <a:buFontTx/>
              <a:buNone/>
              <a:defRPr sz="1200">
                <a:latin typeface="Times" pitchFamily="18" charset="0"/>
              </a:defRPr>
            </a:lvl1pPr>
          </a:lstStyle>
          <a:p>
            <a:pPr>
              <a:defRPr/>
            </a:pPr>
            <a:fld id="{D600EAB9-F931-4DB8-9DCE-B64A9DF0DD79}" type="slidenum">
              <a:rPr lang="en-GB"/>
              <a:pPr>
                <a:defRPr/>
              </a:pPr>
              <a:t>‹N°›</a:t>
            </a:fld>
            <a:endParaRPr lang="en-GB"/>
          </a:p>
        </p:txBody>
      </p:sp>
    </p:spTree>
    <p:extLst>
      <p:ext uri="{BB962C8B-B14F-4D97-AF65-F5344CB8AC3E}">
        <p14:creationId xmlns:p14="http://schemas.microsoft.com/office/powerpoint/2010/main" val="260460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1"/>
            <a:ext cx="2944549" cy="494667"/>
          </a:xfrm>
          <a:prstGeom prst="rect">
            <a:avLst/>
          </a:prstGeom>
          <a:noFill/>
          <a:ln w="9525">
            <a:noFill/>
            <a:miter lim="800000"/>
            <a:headEnd/>
            <a:tailEnd/>
          </a:ln>
          <a:effectLst/>
        </p:spPr>
        <p:txBody>
          <a:bodyPr vert="horz" wrap="square" lIns="93551" tIns="46774" rIns="93551" bIns="46774" numCol="1" anchor="t" anchorCtr="0" compatLnSpc="1">
            <a:prstTxWarp prst="textNoShape">
              <a:avLst/>
            </a:prstTxWarp>
          </a:bodyPr>
          <a:lstStyle>
            <a:lvl1pPr algn="l" defTabSz="936887">
              <a:lnSpc>
                <a:spcPct val="100000"/>
              </a:lnSpc>
              <a:spcBef>
                <a:spcPct val="0"/>
              </a:spcBef>
              <a:buClrTx/>
              <a:buSzTx/>
              <a:buFontTx/>
              <a:buNone/>
              <a:defRPr sz="1200">
                <a:latin typeface="Times" pitchFamily="18" charset="0"/>
              </a:defRPr>
            </a:lvl1pPr>
          </a:lstStyle>
          <a:p>
            <a:pPr>
              <a:defRPr/>
            </a:pPr>
            <a:endParaRPr lang="en-GB"/>
          </a:p>
        </p:txBody>
      </p:sp>
      <p:sp>
        <p:nvSpPr>
          <p:cNvPr id="14339" name="Rectangle 3"/>
          <p:cNvSpPr>
            <a:spLocks noGrp="1" noChangeArrowheads="1"/>
          </p:cNvSpPr>
          <p:nvPr>
            <p:ph type="dt" idx="1"/>
          </p:nvPr>
        </p:nvSpPr>
        <p:spPr bwMode="auto">
          <a:xfrm>
            <a:off x="3853127" y="1"/>
            <a:ext cx="2944549" cy="494667"/>
          </a:xfrm>
          <a:prstGeom prst="rect">
            <a:avLst/>
          </a:prstGeom>
          <a:noFill/>
          <a:ln w="9525">
            <a:noFill/>
            <a:miter lim="800000"/>
            <a:headEnd/>
            <a:tailEnd/>
          </a:ln>
          <a:effectLst/>
        </p:spPr>
        <p:txBody>
          <a:bodyPr vert="horz" wrap="square" lIns="93551" tIns="46774" rIns="93551" bIns="46774" numCol="1" anchor="t" anchorCtr="0" compatLnSpc="1">
            <a:prstTxWarp prst="textNoShape">
              <a:avLst/>
            </a:prstTxWarp>
          </a:bodyPr>
          <a:lstStyle>
            <a:lvl1pPr algn="r" defTabSz="936887">
              <a:lnSpc>
                <a:spcPct val="100000"/>
              </a:lnSpc>
              <a:spcBef>
                <a:spcPct val="0"/>
              </a:spcBef>
              <a:buClrTx/>
              <a:buSzTx/>
              <a:buFontTx/>
              <a:buNone/>
              <a:defRPr sz="1200">
                <a:latin typeface="Times" pitchFamily="18" charset="0"/>
              </a:defRPr>
            </a:lvl1pPr>
          </a:lstStyle>
          <a:p>
            <a:pPr>
              <a:defRPr/>
            </a:pPr>
            <a:endParaRPr lang="en-GB"/>
          </a:p>
        </p:txBody>
      </p:sp>
      <p:sp>
        <p:nvSpPr>
          <p:cNvPr id="48132" name="Rectangle 4"/>
          <p:cNvSpPr>
            <a:spLocks noGrp="1" noRot="1" noChangeAspect="1" noChangeArrowheads="1" noTextEdit="1"/>
          </p:cNvSpPr>
          <p:nvPr>
            <p:ph type="sldImg" idx="2"/>
          </p:nvPr>
        </p:nvSpPr>
        <p:spPr bwMode="auto">
          <a:xfrm>
            <a:off x="914400" y="742950"/>
            <a:ext cx="4965700" cy="3724275"/>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908578" y="4715194"/>
            <a:ext cx="4980521" cy="4467859"/>
          </a:xfrm>
          <a:prstGeom prst="rect">
            <a:avLst/>
          </a:prstGeom>
          <a:noFill/>
          <a:ln w="9525">
            <a:noFill/>
            <a:miter lim="800000"/>
            <a:headEnd/>
            <a:tailEnd/>
          </a:ln>
          <a:effectLst/>
        </p:spPr>
        <p:txBody>
          <a:bodyPr vert="horz" wrap="square" lIns="93551" tIns="46774" rIns="93551" bIns="46774"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342" name="Rectangle 6"/>
          <p:cNvSpPr>
            <a:spLocks noGrp="1" noChangeArrowheads="1"/>
          </p:cNvSpPr>
          <p:nvPr>
            <p:ph type="ftr" sz="quarter" idx="4"/>
          </p:nvPr>
        </p:nvSpPr>
        <p:spPr bwMode="auto">
          <a:xfrm>
            <a:off x="0" y="9431971"/>
            <a:ext cx="2944549" cy="494667"/>
          </a:xfrm>
          <a:prstGeom prst="rect">
            <a:avLst/>
          </a:prstGeom>
          <a:noFill/>
          <a:ln w="9525">
            <a:noFill/>
            <a:miter lim="800000"/>
            <a:headEnd/>
            <a:tailEnd/>
          </a:ln>
          <a:effectLst/>
        </p:spPr>
        <p:txBody>
          <a:bodyPr vert="horz" wrap="square" lIns="93551" tIns="46774" rIns="93551" bIns="46774" numCol="1" anchor="b" anchorCtr="0" compatLnSpc="1">
            <a:prstTxWarp prst="textNoShape">
              <a:avLst/>
            </a:prstTxWarp>
          </a:bodyPr>
          <a:lstStyle>
            <a:lvl1pPr algn="l" defTabSz="936887">
              <a:lnSpc>
                <a:spcPct val="100000"/>
              </a:lnSpc>
              <a:spcBef>
                <a:spcPct val="0"/>
              </a:spcBef>
              <a:buClrTx/>
              <a:buSzTx/>
              <a:buFontTx/>
              <a:buNone/>
              <a:defRPr sz="1200">
                <a:latin typeface="Times" pitchFamily="18" charset="0"/>
              </a:defRPr>
            </a:lvl1pPr>
          </a:lstStyle>
          <a:p>
            <a:pPr>
              <a:defRPr/>
            </a:pPr>
            <a:endParaRPr lang="en-GB"/>
          </a:p>
        </p:txBody>
      </p:sp>
      <p:sp>
        <p:nvSpPr>
          <p:cNvPr id="14343" name="Rectangle 7"/>
          <p:cNvSpPr>
            <a:spLocks noGrp="1" noChangeArrowheads="1"/>
          </p:cNvSpPr>
          <p:nvPr>
            <p:ph type="sldNum" sz="quarter" idx="5"/>
          </p:nvPr>
        </p:nvSpPr>
        <p:spPr bwMode="auto">
          <a:xfrm>
            <a:off x="3853127" y="9431971"/>
            <a:ext cx="2944549" cy="494667"/>
          </a:xfrm>
          <a:prstGeom prst="rect">
            <a:avLst/>
          </a:prstGeom>
          <a:noFill/>
          <a:ln w="9525">
            <a:noFill/>
            <a:miter lim="800000"/>
            <a:headEnd/>
            <a:tailEnd/>
          </a:ln>
          <a:effectLst/>
        </p:spPr>
        <p:txBody>
          <a:bodyPr vert="horz" wrap="square" lIns="93551" tIns="46774" rIns="93551" bIns="46774" numCol="1" anchor="b" anchorCtr="0" compatLnSpc="1">
            <a:prstTxWarp prst="textNoShape">
              <a:avLst/>
            </a:prstTxWarp>
          </a:bodyPr>
          <a:lstStyle>
            <a:lvl1pPr algn="r" defTabSz="936887">
              <a:lnSpc>
                <a:spcPct val="100000"/>
              </a:lnSpc>
              <a:spcBef>
                <a:spcPct val="0"/>
              </a:spcBef>
              <a:buClrTx/>
              <a:buSzTx/>
              <a:buFontTx/>
              <a:buNone/>
              <a:defRPr sz="1200">
                <a:latin typeface="Times" pitchFamily="18" charset="0"/>
              </a:defRPr>
            </a:lvl1pPr>
          </a:lstStyle>
          <a:p>
            <a:pPr>
              <a:defRPr/>
            </a:pPr>
            <a:fld id="{D61C5989-79E9-4202-9ADC-85C0725FA3B2}" type="slidenum">
              <a:rPr lang="en-GB"/>
              <a:pPr>
                <a:defRPr/>
              </a:pPr>
              <a:t>‹N°›</a:t>
            </a:fld>
            <a:endParaRPr lang="en-GB"/>
          </a:p>
        </p:txBody>
      </p:sp>
    </p:spTree>
    <p:extLst>
      <p:ext uri="{BB962C8B-B14F-4D97-AF65-F5344CB8AC3E}">
        <p14:creationId xmlns:p14="http://schemas.microsoft.com/office/powerpoint/2010/main" val="3272070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935331"/>
            <a:fld id="{E7975FEF-6786-4ED4-A332-5F1FC538ECFB}" type="slidenum">
              <a:rPr lang="en-GB" smtClean="0"/>
              <a:pPr defTabSz="935331"/>
              <a:t>2</a:t>
            </a:fld>
            <a:endParaRPr lang="en-GB"/>
          </a:p>
        </p:txBody>
      </p:sp>
      <p:sp>
        <p:nvSpPr>
          <p:cNvPr id="49155" name="Rectangle 1026"/>
          <p:cNvSpPr>
            <a:spLocks noGrp="1" noRot="1" noChangeAspect="1" noChangeArrowheads="1" noTextEdit="1"/>
          </p:cNvSpPr>
          <p:nvPr>
            <p:ph type="sldImg"/>
          </p:nvPr>
        </p:nvSpPr>
        <p:spPr>
          <a:ln/>
        </p:spPr>
      </p:sp>
      <p:sp>
        <p:nvSpPr>
          <p:cNvPr id="49156" name="Rectangle 1027"/>
          <p:cNvSpPr>
            <a:spLocks noGrp="1" noChangeArrowheads="1"/>
          </p:cNvSpPr>
          <p:nvPr>
            <p:ph type="body" idx="1"/>
          </p:nvPr>
        </p:nvSpPr>
        <p:spPr>
          <a:noFill/>
          <a:ln/>
        </p:spPr>
        <p:txBody>
          <a:bodyPr/>
          <a:lstStyle/>
          <a:p>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eaLnBrk="0" hangingPunct="0">
              <a:defRPr sz="2800">
                <a:solidFill>
                  <a:schemeClr val="tx1"/>
                </a:solidFill>
                <a:latin typeface="Arial" charset="0"/>
                <a:cs typeface="Times New Roman" pitchFamily="18" charset="0"/>
              </a:defRPr>
            </a:lvl1pPr>
            <a:lvl2pPr marL="742950" indent="-285750" defTabSz="935038" eaLnBrk="0" hangingPunct="0">
              <a:defRPr sz="2800">
                <a:solidFill>
                  <a:schemeClr val="tx1"/>
                </a:solidFill>
                <a:latin typeface="Arial" charset="0"/>
                <a:cs typeface="Times New Roman" pitchFamily="18" charset="0"/>
              </a:defRPr>
            </a:lvl2pPr>
            <a:lvl3pPr marL="1143000" indent="-228600" defTabSz="935038" eaLnBrk="0" hangingPunct="0">
              <a:defRPr sz="2800">
                <a:solidFill>
                  <a:schemeClr val="tx1"/>
                </a:solidFill>
                <a:latin typeface="Arial" charset="0"/>
                <a:cs typeface="Times New Roman" pitchFamily="18" charset="0"/>
              </a:defRPr>
            </a:lvl3pPr>
            <a:lvl4pPr marL="1600200" indent="-228600" defTabSz="935038" eaLnBrk="0" hangingPunct="0">
              <a:defRPr sz="2800">
                <a:solidFill>
                  <a:schemeClr val="tx1"/>
                </a:solidFill>
                <a:latin typeface="Arial" charset="0"/>
                <a:cs typeface="Times New Roman" pitchFamily="18" charset="0"/>
              </a:defRPr>
            </a:lvl4pPr>
            <a:lvl5pPr marL="2057400" indent="-228600" defTabSz="935038" eaLnBrk="0" hangingPunct="0">
              <a:defRPr sz="2800">
                <a:solidFill>
                  <a:schemeClr val="tx1"/>
                </a:solidFill>
                <a:latin typeface="Arial" charset="0"/>
                <a:cs typeface="Times New Roman" pitchFamily="18" charset="0"/>
              </a:defRPr>
            </a:lvl5pPr>
            <a:lvl6pPr marL="2514600" indent="-228600" defTabSz="935038"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defTabSz="935038"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defTabSz="935038"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defTabSz="935038" eaLnBrk="0" fontAlgn="base" hangingPunct="0">
              <a:spcBef>
                <a:spcPct val="0"/>
              </a:spcBef>
              <a:spcAft>
                <a:spcPct val="0"/>
              </a:spcAft>
              <a:defRPr sz="2800">
                <a:solidFill>
                  <a:schemeClr val="tx1"/>
                </a:solidFill>
                <a:latin typeface="Arial" charset="0"/>
                <a:cs typeface="Times New Roman" pitchFamily="18" charset="0"/>
              </a:defRPr>
            </a:lvl9pPr>
          </a:lstStyle>
          <a:p>
            <a:fld id="{49A131A5-0EA7-4011-BFCA-797A1DD6383E}" type="slidenum">
              <a:rPr lang="en-GB" sz="1200" smtClean="0">
                <a:latin typeface="Times" pitchFamily="18" charset="0"/>
              </a:rPr>
              <a:pPr/>
              <a:t>5</a:t>
            </a:fld>
            <a:endParaRPr lang="en-GB" sz="1200">
              <a:latin typeface="Times"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8"/>
          <p:cNvPicPr>
            <a:picLocks noChangeAspect="1" noChangeArrowheads="1"/>
          </p:cNvPicPr>
          <p:nvPr/>
        </p:nvPicPr>
        <p:blipFill>
          <a:blip r:embed="rId2"/>
          <a:srcRect/>
          <a:stretch>
            <a:fillRect/>
          </a:stretch>
        </p:blipFill>
        <p:spPr bwMode="auto">
          <a:xfrm>
            <a:off x="0" y="0"/>
            <a:ext cx="9151938" cy="1547813"/>
          </a:xfrm>
          <a:prstGeom prst="rect">
            <a:avLst/>
          </a:prstGeom>
          <a:noFill/>
          <a:ln w="9525">
            <a:noFill/>
            <a:miter lim="800000"/>
            <a:headEnd/>
            <a:tailEnd/>
          </a:ln>
        </p:spPr>
      </p:pic>
      <p:sp>
        <p:nvSpPr>
          <p:cNvPr id="4099" name="Rectangle 3"/>
          <p:cNvSpPr>
            <a:spLocks noGrp="1" noChangeArrowheads="1"/>
          </p:cNvSpPr>
          <p:nvPr>
            <p:ph type="ctrTitle"/>
          </p:nvPr>
        </p:nvSpPr>
        <p:spPr>
          <a:xfrm>
            <a:off x="773113" y="1625600"/>
            <a:ext cx="6618287" cy="1143000"/>
          </a:xfrm>
        </p:spPr>
        <p:txBody>
          <a:bodyPr/>
          <a:lstStyle>
            <a:lvl1pPr>
              <a:lnSpc>
                <a:spcPts val="3400"/>
              </a:lnSpc>
              <a:defRPr sz="3000"/>
            </a:lvl1pPr>
          </a:lstStyle>
          <a:p>
            <a:r>
              <a:rPr lang="en-GB"/>
              <a:t>Click to edit Master title style</a:t>
            </a:r>
          </a:p>
        </p:txBody>
      </p:sp>
      <p:sp>
        <p:nvSpPr>
          <p:cNvPr id="4100" name="Rectangle 4"/>
          <p:cNvSpPr>
            <a:spLocks noGrp="1" noChangeArrowheads="1"/>
          </p:cNvSpPr>
          <p:nvPr>
            <p:ph type="subTitle" idx="1"/>
          </p:nvPr>
        </p:nvSpPr>
        <p:spPr>
          <a:xfrm>
            <a:off x="773113" y="2895600"/>
            <a:ext cx="6618287" cy="1752600"/>
          </a:xfrm>
        </p:spPr>
        <p:txBody>
          <a:bodyPr/>
          <a:lstStyle>
            <a:lvl1pPr marL="0" indent="0">
              <a:lnSpc>
                <a:spcPts val="3400"/>
              </a:lnSpc>
              <a:buFont typeface="Times" pitchFamily="18" charset="0"/>
              <a:buNone/>
              <a:defRPr sz="2600"/>
            </a:lvl1pPr>
          </a:lstStyle>
          <a:p>
            <a:r>
              <a:rPr lang="en-GB"/>
              <a:t>Click to edit Master subtitle style</a:t>
            </a:r>
          </a:p>
        </p:txBody>
      </p:sp>
      <p:sp>
        <p:nvSpPr>
          <p:cNvPr id="5" name="Rectangle 17"/>
          <p:cNvSpPr>
            <a:spLocks noGrp="1" noChangeArrowheads="1"/>
          </p:cNvSpPr>
          <p:nvPr>
            <p:ph type="ftr" sz="quarter" idx="10"/>
          </p:nvPr>
        </p:nvSpPr>
        <p:spPr>
          <a:xfrm>
            <a:off x="773113" y="5994400"/>
            <a:ext cx="7989887" cy="482600"/>
          </a:xfrm>
        </p:spPr>
        <p:txBody>
          <a:bodyPr/>
          <a:lstStyle>
            <a:lvl1pPr>
              <a:defRPr sz="1400" b="0"/>
            </a:lvl1pPr>
          </a:lstStyle>
          <a:p>
            <a:pPr>
              <a:defRPr/>
            </a:pPr>
            <a:r>
              <a:rPr lang="de-DE"/>
              <a:t>ARAG N.V. -  Arag Productengamma 2008Die Fußzeile des Titelmasters beinhaltet Absender und Datum in 14 pt</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p:cNvSpPr>
            <a:spLocks noGrp="1" noChangeArrowheads="1"/>
          </p:cNvSpPr>
          <p:nvPr>
            <p:ph type="ftr" sz="quarter" idx="10"/>
          </p:nvPr>
        </p:nvSpPr>
        <p:spPr>
          <a:ln/>
        </p:spPr>
        <p:txBody>
          <a:bodyPr/>
          <a:lstStyle>
            <a:lvl1pPr>
              <a:defRPr/>
            </a:lvl1pPr>
          </a:lstStyle>
          <a:p>
            <a:pPr>
              <a:defRPr/>
            </a:pPr>
            <a:fld id="{896B4833-3421-4A0F-BDE6-E355772872A5}"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8"/>
          <p:cNvSpPr>
            <a:spLocks noGrp="1" noChangeArrowheads="1"/>
          </p:cNvSpPr>
          <p:nvPr>
            <p:ph type="ftr" sz="quarter" idx="10"/>
          </p:nvPr>
        </p:nvSpPr>
        <p:spPr>
          <a:ln/>
        </p:spPr>
        <p:txBody>
          <a:bodyPr/>
          <a:lstStyle>
            <a:lvl1pPr>
              <a:defRPr/>
            </a:lvl1pPr>
          </a:lstStyle>
          <a:p>
            <a:pPr>
              <a:defRPr/>
            </a:pPr>
            <a:fld id="{F5C753DD-88D3-49F0-92E1-862ACCC1CC31}"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2125" y="1816100"/>
            <a:ext cx="4059238"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3763" y="1816100"/>
            <a:ext cx="4059237"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8"/>
          <p:cNvSpPr>
            <a:spLocks noGrp="1" noChangeArrowheads="1"/>
          </p:cNvSpPr>
          <p:nvPr>
            <p:ph type="ftr" sz="quarter" idx="10"/>
          </p:nvPr>
        </p:nvSpPr>
        <p:spPr>
          <a:ln/>
        </p:spPr>
        <p:txBody>
          <a:bodyPr/>
          <a:lstStyle>
            <a:lvl1pPr>
              <a:defRPr/>
            </a:lvl1pPr>
          </a:lstStyle>
          <a:p>
            <a:pPr>
              <a:defRPr/>
            </a:pPr>
            <a:fld id="{B71F01DD-D0BF-45FE-A64D-942F57664392}"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8"/>
          <p:cNvSpPr>
            <a:spLocks noGrp="1" noChangeArrowheads="1"/>
          </p:cNvSpPr>
          <p:nvPr>
            <p:ph type="ftr" sz="quarter" idx="10"/>
          </p:nvPr>
        </p:nvSpPr>
        <p:spPr>
          <a:ln/>
        </p:spPr>
        <p:txBody>
          <a:bodyPr/>
          <a:lstStyle>
            <a:lvl1pPr>
              <a:defRPr/>
            </a:lvl1pPr>
          </a:lstStyle>
          <a:p>
            <a:pPr>
              <a:defRPr/>
            </a:pPr>
            <a:fld id="{D50C83CE-C5EE-4D98-979E-4EC3146C095C}"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8"/>
          <p:cNvSpPr>
            <a:spLocks noGrp="1" noChangeArrowheads="1"/>
          </p:cNvSpPr>
          <p:nvPr>
            <p:ph type="ftr" sz="quarter" idx="10"/>
          </p:nvPr>
        </p:nvSpPr>
        <p:spPr>
          <a:ln/>
        </p:spPr>
        <p:txBody>
          <a:bodyPr/>
          <a:lstStyle>
            <a:lvl1pPr>
              <a:defRPr/>
            </a:lvl1pPr>
          </a:lstStyle>
          <a:p>
            <a:pPr>
              <a:defRPr/>
            </a:pPr>
            <a:fld id="{1BA28812-82DC-4C6E-9928-28792658F61C}"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8"/>
          <p:cNvSpPr>
            <a:spLocks noGrp="1" noChangeArrowheads="1"/>
          </p:cNvSpPr>
          <p:nvPr>
            <p:ph type="ftr" sz="quarter" idx="10"/>
          </p:nvPr>
        </p:nvSpPr>
        <p:spPr>
          <a:ln/>
        </p:spPr>
        <p:txBody>
          <a:bodyPr/>
          <a:lstStyle>
            <a:lvl1pPr>
              <a:defRPr/>
            </a:lvl1pPr>
          </a:lstStyle>
          <a:p>
            <a:pPr>
              <a:defRPr/>
            </a:pPr>
            <a:fld id="{0273FF4E-1E7F-4607-B556-2DEAC8015118}"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8"/>
          <p:cNvSpPr>
            <a:spLocks noGrp="1" noChangeArrowheads="1"/>
          </p:cNvSpPr>
          <p:nvPr>
            <p:ph type="ftr" sz="quarter" idx="10"/>
          </p:nvPr>
        </p:nvSpPr>
        <p:spPr>
          <a:ln/>
        </p:spPr>
        <p:txBody>
          <a:bodyPr/>
          <a:lstStyle>
            <a:lvl1pPr>
              <a:defRPr/>
            </a:lvl1pPr>
          </a:lstStyle>
          <a:p>
            <a:pPr>
              <a:defRPr/>
            </a:pPr>
            <a:fld id="{2D426320-9385-40BD-B07D-20BF1544E37C}"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8"/>
          <p:cNvSpPr>
            <a:spLocks noGrp="1" noChangeArrowheads="1"/>
          </p:cNvSpPr>
          <p:nvPr>
            <p:ph type="ftr" sz="quarter" idx="10"/>
          </p:nvPr>
        </p:nvSpPr>
        <p:spPr>
          <a:ln/>
        </p:spPr>
        <p:txBody>
          <a:bodyPr/>
          <a:lstStyle>
            <a:lvl1pPr>
              <a:defRPr/>
            </a:lvl1pPr>
          </a:lstStyle>
          <a:p>
            <a:pPr>
              <a:defRPr/>
            </a:pPr>
            <a:fld id="{A5A9FA61-D1C0-42EF-9476-FD09BF566F06}"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p:cNvSpPr>
            <a:spLocks noGrp="1" noChangeArrowheads="1"/>
          </p:cNvSpPr>
          <p:nvPr>
            <p:ph type="ftr" sz="quarter" idx="10"/>
          </p:nvPr>
        </p:nvSpPr>
        <p:spPr>
          <a:ln/>
        </p:spPr>
        <p:txBody>
          <a:bodyPr/>
          <a:lstStyle>
            <a:lvl1pPr>
              <a:defRPr/>
            </a:lvl1pPr>
          </a:lstStyle>
          <a:p>
            <a:pPr>
              <a:defRPr/>
            </a:pPr>
            <a:fld id="{68FC2A85-9273-45A9-8D4E-285C89472952}"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228600"/>
            <a:ext cx="2066925"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2125" y="228600"/>
            <a:ext cx="605155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p:cNvSpPr>
            <a:spLocks noGrp="1" noChangeArrowheads="1"/>
          </p:cNvSpPr>
          <p:nvPr>
            <p:ph type="ftr" sz="quarter" idx="10"/>
          </p:nvPr>
        </p:nvSpPr>
        <p:spPr>
          <a:ln/>
        </p:spPr>
        <p:txBody>
          <a:bodyPr/>
          <a:lstStyle>
            <a:lvl1pPr>
              <a:defRPr/>
            </a:lvl1pPr>
          </a:lstStyle>
          <a:p>
            <a:pPr>
              <a:defRPr/>
            </a:pPr>
            <a:fld id="{3B30CD6F-7E15-4B33-8A13-58AF54E4738C}"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3113" y="228600"/>
            <a:ext cx="6618287" cy="838200"/>
          </a:xfrm>
        </p:spPr>
        <p:txBody>
          <a:bodyPr/>
          <a:lstStyle/>
          <a:p>
            <a:r>
              <a:rPr lang="en-US"/>
              <a:t>Click to edit Master title style</a:t>
            </a:r>
          </a:p>
        </p:txBody>
      </p:sp>
      <p:sp>
        <p:nvSpPr>
          <p:cNvPr id="3" name="Text Placeholder 2"/>
          <p:cNvSpPr>
            <a:spLocks noGrp="1"/>
          </p:cNvSpPr>
          <p:nvPr>
            <p:ph type="body" sz="half" idx="1"/>
          </p:nvPr>
        </p:nvSpPr>
        <p:spPr>
          <a:xfrm>
            <a:off x="492125" y="1816100"/>
            <a:ext cx="4059238" cy="435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3763" y="1816100"/>
            <a:ext cx="4059237" cy="435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8"/>
          <p:cNvSpPr>
            <a:spLocks noGrp="1" noChangeArrowheads="1"/>
          </p:cNvSpPr>
          <p:nvPr>
            <p:ph type="ftr" sz="quarter" idx="10"/>
          </p:nvPr>
        </p:nvSpPr>
        <p:spPr>
          <a:ln/>
        </p:spPr>
        <p:txBody>
          <a:bodyPr/>
          <a:lstStyle>
            <a:lvl1pPr>
              <a:defRPr/>
            </a:lvl1pPr>
          </a:lstStyle>
          <a:p>
            <a:pPr>
              <a:defRPr/>
            </a:pPr>
            <a:fld id="{92112B00-A311-446C-A4C7-3F17F1B0E29B}"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0"/>
          <p:cNvPicPr>
            <a:picLocks noChangeAspect="1" noChangeArrowheads="1"/>
          </p:cNvPicPr>
          <p:nvPr/>
        </p:nvPicPr>
        <p:blipFill>
          <a:blip r:embed="rId14"/>
          <a:srcRect/>
          <a:stretch>
            <a:fillRect/>
          </a:stretch>
        </p:blipFill>
        <p:spPr bwMode="auto">
          <a:xfrm>
            <a:off x="-3175" y="0"/>
            <a:ext cx="9151938" cy="1547813"/>
          </a:xfrm>
          <a:prstGeom prst="rect">
            <a:avLst/>
          </a:prstGeom>
          <a:noFill/>
          <a:ln w="9525">
            <a:noFill/>
            <a:miter lim="800000"/>
            <a:headEnd/>
            <a:tailEnd/>
          </a:ln>
        </p:spPr>
      </p:pic>
      <p:sp>
        <p:nvSpPr>
          <p:cNvPr id="1027" name="Rectangle 2"/>
          <p:cNvSpPr>
            <a:spLocks noGrp="1" noChangeArrowheads="1"/>
          </p:cNvSpPr>
          <p:nvPr>
            <p:ph type="title"/>
          </p:nvPr>
        </p:nvSpPr>
        <p:spPr bwMode="auto">
          <a:xfrm>
            <a:off x="773113" y="228600"/>
            <a:ext cx="6618287" cy="8382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492125" y="1816100"/>
            <a:ext cx="8270875" cy="43561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36" name="Rectangle 12"/>
          <p:cNvSpPr>
            <a:spLocks noChangeArrowheads="1"/>
          </p:cNvSpPr>
          <p:nvPr/>
        </p:nvSpPr>
        <p:spPr bwMode="auto">
          <a:xfrm>
            <a:off x="8340725" y="6324600"/>
            <a:ext cx="422275" cy="228600"/>
          </a:xfrm>
          <a:prstGeom prst="rect">
            <a:avLst/>
          </a:prstGeom>
          <a:noFill/>
          <a:ln w="9525">
            <a:noFill/>
            <a:miter lim="800000"/>
            <a:headEnd/>
            <a:tailEnd/>
          </a:ln>
          <a:effectLst/>
        </p:spPr>
        <p:txBody>
          <a:bodyPr lIns="0" tIns="0" rIns="0" bIns="0"/>
          <a:lstStyle/>
          <a:p>
            <a:pPr algn="r">
              <a:lnSpc>
                <a:spcPct val="100000"/>
              </a:lnSpc>
              <a:spcBef>
                <a:spcPct val="0"/>
              </a:spcBef>
              <a:buClrTx/>
              <a:buSzTx/>
              <a:buFontTx/>
              <a:buNone/>
              <a:defRPr/>
            </a:pPr>
            <a:fld id="{B6F3F793-F7C8-47A3-B29A-93EE48EF6FB8}" type="slidenum">
              <a:rPr lang="en-US" altLang="en-US" sz="1200"/>
              <a:pPr algn="r">
                <a:lnSpc>
                  <a:spcPct val="100000"/>
                </a:lnSpc>
                <a:spcBef>
                  <a:spcPct val="0"/>
                </a:spcBef>
                <a:buClrTx/>
                <a:buSzTx/>
                <a:buFontTx/>
                <a:buNone/>
                <a:defRPr/>
              </a:pPr>
              <a:t>‹N°›</a:t>
            </a:fld>
            <a:endParaRPr lang="en-US" altLang="en-US" sz="1200"/>
          </a:p>
        </p:txBody>
      </p:sp>
      <p:sp>
        <p:nvSpPr>
          <p:cNvPr id="1038" name="Rectangle 14"/>
          <p:cNvSpPr>
            <a:spLocks noChangeArrowheads="1"/>
          </p:cNvSpPr>
          <p:nvPr/>
        </p:nvSpPr>
        <p:spPr bwMode="auto">
          <a:xfrm>
            <a:off x="1055688" y="6324600"/>
            <a:ext cx="6335712" cy="304800"/>
          </a:xfrm>
          <a:prstGeom prst="rect">
            <a:avLst/>
          </a:prstGeom>
          <a:noFill/>
          <a:ln w="9525">
            <a:noFill/>
            <a:miter lim="800000"/>
            <a:headEnd/>
            <a:tailEnd/>
          </a:ln>
          <a:effectLst/>
        </p:spPr>
        <p:txBody>
          <a:bodyPr lIns="0" tIns="0" rIns="0" bIns="0"/>
          <a:lstStyle/>
          <a:p>
            <a:pPr algn="l">
              <a:lnSpc>
                <a:spcPct val="100000"/>
              </a:lnSpc>
              <a:spcBef>
                <a:spcPct val="0"/>
              </a:spcBef>
              <a:buClrTx/>
              <a:buSzTx/>
              <a:buFontTx/>
              <a:buNone/>
              <a:defRPr/>
            </a:pPr>
            <a:endParaRPr lang="en-US" altLang="en-US" sz="1200"/>
          </a:p>
        </p:txBody>
      </p:sp>
      <p:sp>
        <p:nvSpPr>
          <p:cNvPr id="1042" name="Rectangle 18"/>
          <p:cNvSpPr>
            <a:spLocks noGrp="1" noChangeArrowheads="1"/>
          </p:cNvSpPr>
          <p:nvPr>
            <p:ph type="ftr" sz="quarter" idx="3"/>
          </p:nvPr>
        </p:nvSpPr>
        <p:spPr bwMode="auto">
          <a:xfrm>
            <a:off x="773113" y="6388100"/>
            <a:ext cx="5486400" cy="2413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lnSpc>
                <a:spcPct val="100000"/>
              </a:lnSpc>
              <a:spcBef>
                <a:spcPct val="0"/>
              </a:spcBef>
              <a:buClrTx/>
              <a:buSzTx/>
              <a:buFontTx/>
              <a:buNone/>
              <a:defRPr sz="900" b="1"/>
            </a:lvl1pPr>
          </a:lstStyle>
          <a:p>
            <a:pPr>
              <a:defRPr/>
            </a:pPr>
            <a:fld id="{62633C09-47CD-4483-B6E8-F0E204E37620}" type="slidenum">
              <a:rPr lang="en-US"/>
              <a:pPr>
                <a:defRPr/>
              </a:pPr>
              <a:t>‹N°›</a:t>
            </a:fld>
            <a:endParaRPr lang="en-US"/>
          </a:p>
        </p:txBody>
      </p:sp>
      <p:sp>
        <p:nvSpPr>
          <p:cNvPr id="1043" name="Line 19"/>
          <p:cNvSpPr>
            <a:spLocks noChangeShapeType="1"/>
          </p:cNvSpPr>
          <p:nvPr/>
        </p:nvSpPr>
        <p:spPr bwMode="auto">
          <a:xfrm>
            <a:off x="773113" y="6286500"/>
            <a:ext cx="7989887" cy="0"/>
          </a:xfrm>
          <a:prstGeom prst="line">
            <a:avLst/>
          </a:prstGeom>
          <a:noFill/>
          <a:ln w="9525">
            <a:solidFill>
              <a:srgbClr val="EBBB0A"/>
            </a:solidFill>
            <a:round/>
            <a:headEnd/>
            <a:tailEnd/>
          </a:ln>
          <a:effectLst/>
        </p:spPr>
        <p:txBody>
          <a:bodyPr wrap="none" anchor="ctr"/>
          <a:lstStyle/>
          <a:p>
            <a:pPr>
              <a:defRPr/>
            </a:pPr>
            <a:endParaRPr lang="en-US"/>
          </a:p>
        </p:txBody>
      </p:sp>
      <p:sp>
        <p:nvSpPr>
          <p:cNvPr id="1045" name="Text Box 21"/>
          <p:cNvSpPr txBox="1">
            <a:spLocks noChangeArrowheads="1"/>
          </p:cNvSpPr>
          <p:nvPr userDrawn="1"/>
        </p:nvSpPr>
        <p:spPr bwMode="auto">
          <a:xfrm>
            <a:off x="7315200" y="1263650"/>
            <a:ext cx="2057400" cy="244475"/>
          </a:xfrm>
          <a:prstGeom prst="rect">
            <a:avLst/>
          </a:prstGeom>
          <a:noFill/>
          <a:ln w="9525">
            <a:noFill/>
            <a:miter lim="800000"/>
            <a:headEnd/>
            <a:tailEnd/>
          </a:ln>
          <a:effectLst/>
        </p:spPr>
        <p:txBody>
          <a:bodyPr>
            <a:spAutoFit/>
          </a:bodyPr>
          <a:lstStyle/>
          <a:p>
            <a:pPr algn="l">
              <a:lnSpc>
                <a:spcPct val="100000"/>
              </a:lnSpc>
              <a:spcBef>
                <a:spcPct val="50000"/>
              </a:spcBef>
              <a:buClrTx/>
              <a:buSzTx/>
              <a:buFontTx/>
              <a:buNone/>
              <a:defRPr/>
            </a:pPr>
            <a:r>
              <a:rPr lang="en-GB" sz="1000" b="1"/>
              <a:t>   LE CONFORT JURIDIQUE.</a:t>
            </a:r>
          </a:p>
        </p:txBody>
      </p:sp>
      <p:pic>
        <p:nvPicPr>
          <p:cNvPr id="1034" name="Picture 25" descr="Boule  slogan FR"/>
          <p:cNvPicPr>
            <a:picLocks noChangeAspect="1" noChangeArrowheads="1"/>
          </p:cNvPicPr>
          <p:nvPr userDrawn="1"/>
        </p:nvPicPr>
        <p:blipFill>
          <a:blip r:embed="rId15"/>
          <a:srcRect/>
          <a:stretch>
            <a:fillRect/>
          </a:stretch>
        </p:blipFill>
        <p:spPr bwMode="auto">
          <a:xfrm>
            <a:off x="7854950" y="5486400"/>
            <a:ext cx="1289050" cy="1371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sldNum="0" hdr="0" dt="0"/>
  <p:txStyles>
    <p:titleStyle>
      <a:lvl1pPr algn="l" rtl="0" eaLnBrk="0" fontAlgn="base" hangingPunct="0">
        <a:lnSpc>
          <a:spcPts val="3000"/>
        </a:lnSpc>
        <a:spcBef>
          <a:spcPct val="0"/>
        </a:spcBef>
        <a:spcAft>
          <a:spcPct val="0"/>
        </a:spcAft>
        <a:defRPr sz="2800" b="1">
          <a:solidFill>
            <a:schemeClr val="tx2"/>
          </a:solidFill>
          <a:latin typeface="+mj-lt"/>
          <a:ea typeface="+mj-ea"/>
          <a:cs typeface="+mj-cs"/>
        </a:defRPr>
      </a:lvl1pPr>
      <a:lvl2pPr algn="l" rtl="0" eaLnBrk="0" fontAlgn="base" hangingPunct="0">
        <a:lnSpc>
          <a:spcPts val="3000"/>
        </a:lnSpc>
        <a:spcBef>
          <a:spcPct val="0"/>
        </a:spcBef>
        <a:spcAft>
          <a:spcPct val="0"/>
        </a:spcAft>
        <a:defRPr sz="2800" b="1">
          <a:solidFill>
            <a:schemeClr val="tx2"/>
          </a:solidFill>
          <a:latin typeface="Arial" charset="0"/>
        </a:defRPr>
      </a:lvl2pPr>
      <a:lvl3pPr algn="l" rtl="0" eaLnBrk="0" fontAlgn="base" hangingPunct="0">
        <a:lnSpc>
          <a:spcPts val="3000"/>
        </a:lnSpc>
        <a:spcBef>
          <a:spcPct val="0"/>
        </a:spcBef>
        <a:spcAft>
          <a:spcPct val="0"/>
        </a:spcAft>
        <a:defRPr sz="2800" b="1">
          <a:solidFill>
            <a:schemeClr val="tx2"/>
          </a:solidFill>
          <a:latin typeface="Arial" charset="0"/>
        </a:defRPr>
      </a:lvl3pPr>
      <a:lvl4pPr algn="l" rtl="0" eaLnBrk="0" fontAlgn="base" hangingPunct="0">
        <a:lnSpc>
          <a:spcPts val="3000"/>
        </a:lnSpc>
        <a:spcBef>
          <a:spcPct val="0"/>
        </a:spcBef>
        <a:spcAft>
          <a:spcPct val="0"/>
        </a:spcAft>
        <a:defRPr sz="2800" b="1">
          <a:solidFill>
            <a:schemeClr val="tx2"/>
          </a:solidFill>
          <a:latin typeface="Arial" charset="0"/>
        </a:defRPr>
      </a:lvl4pPr>
      <a:lvl5pPr algn="l" rtl="0" eaLnBrk="0" fontAlgn="base" hangingPunct="0">
        <a:lnSpc>
          <a:spcPts val="3000"/>
        </a:lnSpc>
        <a:spcBef>
          <a:spcPct val="0"/>
        </a:spcBef>
        <a:spcAft>
          <a:spcPct val="0"/>
        </a:spcAft>
        <a:defRPr sz="2800" b="1">
          <a:solidFill>
            <a:schemeClr val="tx2"/>
          </a:solidFill>
          <a:latin typeface="Arial" charset="0"/>
        </a:defRPr>
      </a:lvl5pPr>
      <a:lvl6pPr marL="457200" algn="l" rtl="0" eaLnBrk="0" fontAlgn="base" hangingPunct="0">
        <a:lnSpc>
          <a:spcPts val="3000"/>
        </a:lnSpc>
        <a:spcBef>
          <a:spcPct val="0"/>
        </a:spcBef>
        <a:spcAft>
          <a:spcPct val="0"/>
        </a:spcAft>
        <a:defRPr sz="2800" b="1">
          <a:solidFill>
            <a:schemeClr val="tx2"/>
          </a:solidFill>
          <a:latin typeface="Arial" charset="0"/>
        </a:defRPr>
      </a:lvl6pPr>
      <a:lvl7pPr marL="914400" algn="l" rtl="0" eaLnBrk="0" fontAlgn="base" hangingPunct="0">
        <a:lnSpc>
          <a:spcPts val="3000"/>
        </a:lnSpc>
        <a:spcBef>
          <a:spcPct val="0"/>
        </a:spcBef>
        <a:spcAft>
          <a:spcPct val="0"/>
        </a:spcAft>
        <a:defRPr sz="2800" b="1">
          <a:solidFill>
            <a:schemeClr val="tx2"/>
          </a:solidFill>
          <a:latin typeface="Arial" charset="0"/>
        </a:defRPr>
      </a:lvl7pPr>
      <a:lvl8pPr marL="1371600" algn="l" rtl="0" eaLnBrk="0" fontAlgn="base" hangingPunct="0">
        <a:lnSpc>
          <a:spcPts val="3000"/>
        </a:lnSpc>
        <a:spcBef>
          <a:spcPct val="0"/>
        </a:spcBef>
        <a:spcAft>
          <a:spcPct val="0"/>
        </a:spcAft>
        <a:defRPr sz="2800" b="1">
          <a:solidFill>
            <a:schemeClr val="tx2"/>
          </a:solidFill>
          <a:latin typeface="Arial" charset="0"/>
        </a:defRPr>
      </a:lvl8pPr>
      <a:lvl9pPr marL="1828800" algn="l" rtl="0" eaLnBrk="0" fontAlgn="base" hangingPunct="0">
        <a:lnSpc>
          <a:spcPts val="3000"/>
        </a:lnSpc>
        <a:spcBef>
          <a:spcPct val="0"/>
        </a:spcBef>
        <a:spcAft>
          <a:spcPct val="0"/>
        </a:spcAft>
        <a:defRPr sz="2800" b="1">
          <a:solidFill>
            <a:schemeClr val="tx2"/>
          </a:solidFill>
          <a:latin typeface="Arial" charset="0"/>
        </a:defRPr>
      </a:lvl9pPr>
    </p:titleStyle>
    <p:bodyStyle>
      <a:lvl1pPr marL="292100" indent="-292100" algn="l" rtl="0" eaLnBrk="0" fontAlgn="base" hangingPunct="0">
        <a:spcBef>
          <a:spcPct val="20000"/>
        </a:spcBef>
        <a:spcAft>
          <a:spcPct val="0"/>
        </a:spcAft>
        <a:buClr>
          <a:srgbClr val="E7B709"/>
        </a:buClr>
        <a:buSzPct val="120000"/>
        <a:buFont typeface="Times" pitchFamily="18" charset="0"/>
        <a:buChar char="•"/>
        <a:defRPr sz="2000">
          <a:solidFill>
            <a:schemeClr val="tx1"/>
          </a:solidFill>
          <a:latin typeface="+mn-lt"/>
          <a:ea typeface="+mn-ea"/>
          <a:cs typeface="+mn-cs"/>
        </a:defRPr>
      </a:lvl1pPr>
      <a:lvl2pPr marL="857250" indent="-285750" algn="l" rtl="0" eaLnBrk="0" fontAlgn="base" hangingPunct="0">
        <a:spcBef>
          <a:spcPct val="20000"/>
        </a:spcBef>
        <a:spcAft>
          <a:spcPct val="0"/>
        </a:spcAft>
        <a:buChar char="–"/>
        <a:defRPr sz="2000">
          <a:solidFill>
            <a:schemeClr val="tx1"/>
          </a:solidFill>
          <a:latin typeface="+mn-lt"/>
        </a:defRPr>
      </a:lvl2pPr>
      <a:lvl3pPr marL="1238250" indent="-190500" algn="l" rtl="0" eaLnBrk="0" fontAlgn="base" hangingPunct="0">
        <a:spcBef>
          <a:spcPct val="20000"/>
        </a:spcBef>
        <a:spcAft>
          <a:spcPct val="0"/>
        </a:spcAft>
        <a:buChar char="•"/>
        <a:defRPr sz="2400">
          <a:solidFill>
            <a:schemeClr val="tx1"/>
          </a:solidFill>
          <a:latin typeface="+mn-lt"/>
        </a:defRPr>
      </a:lvl3pPr>
      <a:lvl4pPr marL="1714500" indent="-285750" algn="l" rtl="0" eaLnBrk="0" fontAlgn="base" hangingPunct="0">
        <a:spcBef>
          <a:spcPct val="20000"/>
        </a:spcBef>
        <a:spcAft>
          <a:spcPct val="0"/>
        </a:spcAft>
        <a:buChar char="–"/>
        <a:defRPr sz="2000">
          <a:solidFill>
            <a:schemeClr val="tx1"/>
          </a:solidFill>
          <a:latin typeface="+mn-lt"/>
        </a:defRPr>
      </a:lvl4pPr>
      <a:lvl5pPr marL="2190750" indent="-285750" algn="l" rtl="0" eaLnBrk="0" fontAlgn="base" hangingPunct="0">
        <a:spcBef>
          <a:spcPct val="20000"/>
        </a:spcBef>
        <a:spcAft>
          <a:spcPct val="0"/>
        </a:spcAft>
        <a:buChar char="»"/>
        <a:defRPr sz="2000">
          <a:solidFill>
            <a:schemeClr val="tx1"/>
          </a:solidFill>
          <a:latin typeface="+mn-lt"/>
        </a:defRPr>
      </a:lvl5pPr>
      <a:lvl6pPr marL="2647950" indent="-285750" algn="l" rtl="0" eaLnBrk="0" fontAlgn="base" hangingPunct="0">
        <a:spcBef>
          <a:spcPct val="20000"/>
        </a:spcBef>
        <a:spcAft>
          <a:spcPct val="0"/>
        </a:spcAft>
        <a:buChar char="»"/>
        <a:defRPr>
          <a:solidFill>
            <a:schemeClr val="tx1"/>
          </a:solidFill>
          <a:latin typeface="+mn-lt"/>
        </a:defRPr>
      </a:lvl6pPr>
      <a:lvl7pPr marL="3105150" indent="-285750" algn="l" rtl="0" eaLnBrk="0" fontAlgn="base" hangingPunct="0">
        <a:spcBef>
          <a:spcPct val="20000"/>
        </a:spcBef>
        <a:spcAft>
          <a:spcPct val="0"/>
        </a:spcAft>
        <a:buChar char="»"/>
        <a:defRPr>
          <a:solidFill>
            <a:schemeClr val="tx1"/>
          </a:solidFill>
          <a:latin typeface="+mn-lt"/>
        </a:defRPr>
      </a:lvl7pPr>
      <a:lvl8pPr marL="3562350" indent="-285750" algn="l" rtl="0" eaLnBrk="0" fontAlgn="base" hangingPunct="0">
        <a:spcBef>
          <a:spcPct val="20000"/>
        </a:spcBef>
        <a:spcAft>
          <a:spcPct val="0"/>
        </a:spcAft>
        <a:buChar char="»"/>
        <a:defRPr>
          <a:solidFill>
            <a:schemeClr val="tx1"/>
          </a:solidFill>
          <a:latin typeface="+mn-lt"/>
        </a:defRPr>
      </a:lvl8pPr>
      <a:lvl9pPr marL="4019550" indent="-28575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mailto:info@arag.be" TargetMode="Externa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7620000" y="0"/>
            <a:ext cx="1905000" cy="220663"/>
          </a:xfrm>
          <a:prstGeom prst="rect">
            <a:avLst/>
          </a:prstGeom>
          <a:noFill/>
          <a:ln w="88900">
            <a:noFill/>
            <a:miter lim="800000"/>
            <a:headEnd/>
            <a:tailEnd/>
          </a:ln>
        </p:spPr>
        <p:txBody>
          <a:bodyPr lIns="0" tIns="0" rIns="0" bIns="0">
            <a:spAutoFit/>
          </a:bodyPr>
          <a:lstStyle/>
          <a:p>
            <a:pPr>
              <a:spcBef>
                <a:spcPct val="50000"/>
              </a:spcBef>
            </a:pPr>
            <a:endParaRPr lang="en-US" sz="1600"/>
          </a:p>
        </p:txBody>
      </p:sp>
      <p:sp>
        <p:nvSpPr>
          <p:cNvPr id="3078" name="Rectangle 11"/>
          <p:cNvSpPr>
            <a:spLocks noChangeArrowheads="1"/>
          </p:cNvSpPr>
          <p:nvPr/>
        </p:nvSpPr>
        <p:spPr bwMode="auto">
          <a:xfrm>
            <a:off x="0" y="0"/>
            <a:ext cx="9108504"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7" name="Rectangle 11"/>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endParaRPr lang="fr-BE" sz="1600">
              <a:solidFill>
                <a:srgbClr val="FFFFFF"/>
              </a:solidFill>
            </a:endParaRPr>
          </a:p>
        </p:txBody>
      </p:sp>
      <p:sp>
        <p:nvSpPr>
          <p:cNvPr id="3" name="Rectangle 2"/>
          <p:cNvSpPr/>
          <p:nvPr/>
        </p:nvSpPr>
        <p:spPr>
          <a:xfrm>
            <a:off x="288454" y="5661025"/>
            <a:ext cx="5003626" cy="646331"/>
          </a:xfrm>
          <a:prstGeom prst="rect">
            <a:avLst/>
          </a:prstGeom>
        </p:spPr>
        <p:txBody>
          <a:bodyPr wrap="square">
            <a:spAutoFit/>
          </a:bodyPr>
          <a:lstStyle/>
          <a:p>
            <a:r>
              <a:rPr lang="fr-BE" sz="2000" dirty="0">
                <a:latin typeface="Myriad Pro"/>
              </a:rPr>
              <a:t>Une Protection Juridique pour toutes les saisons</a:t>
            </a:r>
          </a:p>
        </p:txBody>
      </p:sp>
      <p:sp>
        <p:nvSpPr>
          <p:cNvPr id="11" name="Rectangle 7"/>
          <p:cNvSpPr>
            <a:spLocks noChangeArrowheads="1"/>
          </p:cNvSpPr>
          <p:nvPr/>
        </p:nvSpPr>
        <p:spPr bwMode="auto">
          <a:xfrm>
            <a:off x="5806108" y="1607979"/>
            <a:ext cx="3528392" cy="285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fr-BE" dirty="0"/>
              <a:t>Protection Juridique </a:t>
            </a:r>
          </a:p>
          <a:p>
            <a:pPr algn="l"/>
            <a:r>
              <a:rPr lang="fr-BE" dirty="0"/>
              <a:t>membre affilié à l’</a:t>
            </a:r>
          </a:p>
          <a:p>
            <a:pPr algn="l"/>
            <a:r>
              <a:rPr lang="fr-BE" dirty="0"/>
              <a:t>  </a:t>
            </a:r>
          </a:p>
          <a:p>
            <a:r>
              <a:rPr lang="fr-BE" b="1" dirty="0"/>
              <a:t>    </a:t>
            </a:r>
            <a:endParaRPr lang="fr-BE" dirty="0"/>
          </a:p>
          <a:p>
            <a:endParaRPr lang="fr-BE" dirty="0"/>
          </a:p>
          <a:p>
            <a:pPr algn="l"/>
            <a:r>
              <a:rPr lang="fr-BE" b="1" dirty="0"/>
              <a:t>  </a:t>
            </a:r>
            <a:r>
              <a:rPr lang="fr-BE" sz="1200" b="1" dirty="0"/>
              <a:t>            </a:t>
            </a:r>
            <a:endParaRPr lang="en-US" sz="1200" dirty="0"/>
          </a:p>
        </p:txBody>
      </p:sp>
      <p:pic>
        <p:nvPicPr>
          <p:cNvPr id="9" name="Picture 1"/>
          <p:cNvPicPr>
            <a:picLocks noChangeAspect="1"/>
          </p:cNvPicPr>
          <p:nvPr/>
        </p:nvPicPr>
        <p:blipFill>
          <a:blip r:embed="rId2">
            <a:extLst>
              <a:ext uri="{28A0092B-C50C-407E-A947-70E740481C1C}">
                <a14:useLocalDpi xmlns:a14="http://schemas.microsoft.com/office/drawing/2010/main" val="0"/>
              </a:ext>
            </a:extLst>
          </a:blip>
          <a:srcRect l="10976" r="17699"/>
          <a:stretch>
            <a:fillRect/>
          </a:stretch>
        </p:blipFill>
        <p:spPr bwMode="auto">
          <a:xfrm>
            <a:off x="12701" y="1124745"/>
            <a:ext cx="5855444" cy="570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71600" y="2995035"/>
            <a:ext cx="5112567" cy="609398"/>
          </a:xfrm>
          <a:prstGeom prst="rect">
            <a:avLst/>
          </a:prstGeom>
        </p:spPr>
        <p:txBody>
          <a:bodyPr wrap="square">
            <a:spAutoFit/>
          </a:bodyPr>
          <a:lstStyle/>
          <a:p>
            <a:pPr eaLnBrk="1" hangingPunct="1"/>
            <a:r>
              <a:rPr lang="fr-BE" baseline="30000" dirty="0">
                <a:solidFill>
                  <a:schemeClr val="bg1"/>
                </a:solidFill>
                <a:latin typeface="Myriad Pro SemiCond" pitchFamily="34" charset="0"/>
              </a:rPr>
              <a:t>Le plaisir se trouve dans les petites choses...</a:t>
            </a:r>
            <a:br>
              <a:rPr lang="fr-BE" baseline="30000" dirty="0">
                <a:solidFill>
                  <a:schemeClr val="bg1"/>
                </a:solidFill>
                <a:latin typeface="Myriad Pro SemiCond" pitchFamily="34" charset="0"/>
              </a:rPr>
            </a:br>
            <a:r>
              <a:rPr lang="fr-BE" baseline="30000" dirty="0">
                <a:solidFill>
                  <a:schemeClr val="bg1"/>
                </a:solidFill>
                <a:latin typeface="Myriad Pro SemiCond" pitchFamily="34" charset="0"/>
              </a:rPr>
              <a:t>protégez-les pour </a:t>
            </a:r>
            <a:r>
              <a:rPr lang="fr-BE" baseline="30000">
                <a:solidFill>
                  <a:schemeClr val="bg1"/>
                </a:solidFill>
                <a:latin typeface="Myriad Pro SemiCond" pitchFamily="34" charset="0"/>
              </a:rPr>
              <a:t>vos membres</a:t>
            </a:r>
            <a:r>
              <a:rPr lang="fr-BE" baseline="30000" dirty="0">
                <a:solidFill>
                  <a:schemeClr val="bg1"/>
                </a:solidFill>
                <a:latin typeface="Myriad Pro SemiCond" pitchFamily="34" charset="0"/>
              </a:rPr>
              <a:t>.</a:t>
            </a:r>
          </a:p>
        </p:txBody>
      </p:sp>
      <p:pic>
        <p:nvPicPr>
          <p:cNvPr id="4" name="Picture 2" descr="C:\Users\vlo\AppData\Local\Microsoft\Windows\Temporary Internet Files\Content.Outlook\057OU11Q\logo_1000x1000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7" y="2492896"/>
            <a:ext cx="2555190" cy="25551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47076" y="4802247"/>
            <a:ext cx="5103513" cy="1363450"/>
          </a:xfrm>
          <a:prstGeom prst="rect">
            <a:avLst/>
          </a:prstGeom>
          <a:noFill/>
        </p:spPr>
        <p:txBody>
          <a:bodyPr wrap="none" rtlCol="0">
            <a:spAutoFit/>
          </a:bodyPr>
          <a:lstStyle/>
          <a:p>
            <a:pPr algn="l"/>
            <a:endParaRPr lang="fr-BE" sz="1600" dirty="0"/>
          </a:p>
          <a:p>
            <a:pPr algn="l"/>
            <a:r>
              <a:rPr lang="fr-BE" sz="1600" dirty="0"/>
              <a:t>Vincent LOCUS</a:t>
            </a:r>
          </a:p>
          <a:p>
            <a:pPr algn="l"/>
            <a:r>
              <a:rPr lang="fr-BE" sz="900" b="1" dirty="0"/>
              <a:t>Sales </a:t>
            </a:r>
            <a:r>
              <a:rPr lang="fr-BE" sz="900" b="1" dirty="0" err="1"/>
              <a:t>Director</a:t>
            </a:r>
            <a:r>
              <a:rPr lang="fr-BE" sz="900" b="1" dirty="0"/>
              <a:t>, </a:t>
            </a:r>
            <a:r>
              <a:rPr lang="fr-BE" sz="900" b="1" dirty="0" err="1"/>
              <a:t>Technical</a:t>
            </a:r>
            <a:r>
              <a:rPr lang="fr-BE" sz="900" b="1" dirty="0"/>
              <a:t> Expertise &amp; </a:t>
            </a:r>
            <a:r>
              <a:rPr lang="fr-BE" sz="900" b="1" dirty="0" err="1"/>
              <a:t>External</a:t>
            </a:r>
            <a:r>
              <a:rPr lang="fr-BE" sz="900" b="1" dirty="0"/>
              <a:t> Relations  </a:t>
            </a:r>
            <a:endParaRPr lang="fr-BE" sz="900" dirty="0"/>
          </a:p>
          <a:p>
            <a:pPr algn="l"/>
            <a:endParaRPr lang="fr-BE" sz="900" dirty="0"/>
          </a:p>
          <a:p>
            <a:pPr algn="l"/>
            <a:r>
              <a:rPr lang="fr-BE" sz="1200" dirty="0"/>
              <a:t> </a:t>
            </a:r>
          </a:p>
          <a:p>
            <a:endParaRPr lang="fr-BE" sz="1600" dirty="0"/>
          </a:p>
        </p:txBody>
      </p:sp>
    </p:spTree>
    <p:extLst>
      <p:ext uri="{BB962C8B-B14F-4D97-AF65-F5344CB8AC3E}">
        <p14:creationId xmlns:p14="http://schemas.microsoft.com/office/powerpoint/2010/main" val="1617495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p:cNvSpPr>
            <a:spLocks noGrp="1"/>
          </p:cNvSpPr>
          <p:nvPr>
            <p:ph type="ftr" sz="quarter" idx="10"/>
          </p:nvPr>
        </p:nvSpPr>
        <p:spPr>
          <a:noFill/>
        </p:spPr>
        <p:txBody>
          <a:bodyPr/>
          <a:lstStyle/>
          <a:p>
            <a:fld id="{14EA35B1-80FC-4A71-AD44-4F96A11773DF}" type="slidenum">
              <a:rPr lang="en-US" smtClean="0"/>
              <a:pPr/>
              <a:t>2</a:t>
            </a:fld>
            <a:endParaRPr lang="en-US"/>
          </a:p>
        </p:txBody>
      </p:sp>
      <p:sp>
        <p:nvSpPr>
          <p:cNvPr id="4099" name="Rectangle 2"/>
          <p:cNvSpPr>
            <a:spLocks noGrp="1" noChangeArrowheads="1"/>
          </p:cNvSpPr>
          <p:nvPr>
            <p:ph type="title"/>
          </p:nvPr>
        </p:nvSpPr>
        <p:spPr>
          <a:xfrm>
            <a:off x="107504" y="24036"/>
            <a:ext cx="6618287" cy="838200"/>
          </a:xfrm>
        </p:spPr>
        <p:txBody>
          <a:bodyPr/>
          <a:lstStyle/>
          <a:p>
            <a:r>
              <a:rPr lang="nl-BE" b="0" dirty="0">
                <a:solidFill>
                  <a:schemeClr val="bg1">
                    <a:lumMod val="50000"/>
                  </a:schemeClr>
                </a:solidFill>
                <a:latin typeface="Arial" pitchFamily="34" charset="0"/>
                <a:cs typeface="Arial" pitchFamily="34" charset="0"/>
              </a:rPr>
              <a:t>TABLE DES MATIERES</a:t>
            </a:r>
            <a:endParaRPr lang="en-US" b="0" dirty="0">
              <a:solidFill>
                <a:schemeClr val="bg1">
                  <a:lumMod val="50000"/>
                </a:schemeClr>
              </a:solidFill>
              <a:latin typeface="Arial" pitchFamily="34" charset="0"/>
              <a:cs typeface="Arial" pitchFamily="34" charset="0"/>
            </a:endParaRPr>
          </a:p>
        </p:txBody>
      </p:sp>
      <p:sp>
        <p:nvSpPr>
          <p:cNvPr id="4100" name="Rectangle 3"/>
          <p:cNvSpPr>
            <a:spLocks noGrp="1" noChangeArrowheads="1"/>
          </p:cNvSpPr>
          <p:nvPr>
            <p:ph type="body" idx="1"/>
          </p:nvPr>
        </p:nvSpPr>
        <p:spPr>
          <a:xfrm>
            <a:off x="107504" y="1088740"/>
            <a:ext cx="8342883" cy="4680520"/>
          </a:xfrm>
        </p:spPr>
        <p:txBody>
          <a:bodyPr/>
          <a:lstStyle/>
          <a:p>
            <a:pPr marL="952500" lvl="1" indent="-381000">
              <a:lnSpc>
                <a:spcPct val="90000"/>
              </a:lnSpc>
              <a:buClr>
                <a:srgbClr val="F0C200"/>
              </a:buClr>
              <a:buFont typeface="Wingdings" pitchFamily="2" charset="2"/>
              <a:buChar char="§"/>
            </a:pPr>
            <a:endParaRPr lang="nl-BE" sz="1800" dirty="0">
              <a:cs typeface="Arial" charset="0"/>
            </a:endParaRPr>
          </a:p>
          <a:p>
            <a:r>
              <a:rPr lang="nl-BE" sz="1800" dirty="0">
                <a:cs typeface="Arial" charset="0"/>
              </a:rPr>
              <a:t>Couverture en Protection Juridique du membre affilié à l’</a:t>
            </a:r>
            <a:endParaRPr lang="fr-BE" dirty="0"/>
          </a:p>
          <a:p>
            <a:pPr marL="0" indent="0">
              <a:buNone/>
            </a:pPr>
            <a:r>
              <a:rPr lang="fr-BE" sz="1800" dirty="0">
                <a:cs typeface="Arial" charset="0"/>
              </a:rPr>
              <a:t>    </a:t>
            </a:r>
            <a:r>
              <a:rPr lang="nl-BE" sz="1800" dirty="0">
                <a:cs typeface="Arial" charset="0"/>
              </a:rPr>
              <a:t>    </a:t>
            </a:r>
          </a:p>
          <a:p>
            <a:pPr marL="571500" lvl="1" indent="0">
              <a:lnSpc>
                <a:spcPct val="90000"/>
              </a:lnSpc>
              <a:buClr>
                <a:srgbClr val="F0C200"/>
              </a:buClr>
              <a:buNone/>
            </a:pPr>
            <a:endParaRPr lang="nl-BE" sz="1800" dirty="0">
              <a:cs typeface="Arial" charset="0"/>
            </a:endParaRPr>
          </a:p>
          <a:p>
            <a:pPr marL="571500" lvl="1" indent="0">
              <a:lnSpc>
                <a:spcPct val="90000"/>
              </a:lnSpc>
              <a:buClr>
                <a:srgbClr val="F0C200"/>
              </a:buClr>
              <a:buNone/>
            </a:pPr>
            <a:endParaRPr lang="nl-BE" sz="1800" dirty="0">
              <a:cs typeface="Arial" charset="0"/>
            </a:endParaRPr>
          </a:p>
          <a:p>
            <a:pPr marL="571500" lvl="1" indent="0">
              <a:lnSpc>
                <a:spcPct val="90000"/>
              </a:lnSpc>
              <a:buClr>
                <a:srgbClr val="F0C200"/>
              </a:buClr>
              <a:buNone/>
            </a:pPr>
            <a:endParaRPr lang="nl-BE" sz="1800" dirty="0">
              <a:cs typeface="Arial" charset="0"/>
            </a:endParaRPr>
          </a:p>
          <a:p>
            <a:pPr marL="571500" lvl="1" indent="0">
              <a:lnSpc>
                <a:spcPct val="90000"/>
              </a:lnSpc>
              <a:buClr>
                <a:srgbClr val="F0C200"/>
              </a:buClr>
              <a:buNone/>
            </a:pPr>
            <a:endParaRPr lang="nl-BE" sz="1800" dirty="0">
              <a:cs typeface="Arial" charset="0"/>
            </a:endParaRPr>
          </a:p>
          <a:p>
            <a:pPr marL="571500" lvl="1" indent="0">
              <a:lnSpc>
                <a:spcPct val="90000"/>
              </a:lnSpc>
              <a:buClr>
                <a:srgbClr val="F0C200"/>
              </a:buClr>
              <a:buNone/>
            </a:pPr>
            <a:endParaRPr lang="nl-BE" sz="1800" dirty="0">
              <a:cs typeface="Arial" charset="0"/>
            </a:endParaRPr>
          </a:p>
          <a:p>
            <a:pPr lvl="1">
              <a:lnSpc>
                <a:spcPct val="90000"/>
              </a:lnSpc>
              <a:buClr>
                <a:srgbClr val="F0C200"/>
              </a:buClr>
              <a:buFont typeface="Arial" pitchFamily="34" charset="0"/>
              <a:buChar char="•"/>
            </a:pPr>
            <a:r>
              <a:rPr lang="nl-BE" sz="1800" dirty="0">
                <a:cs typeface="Arial" charset="0"/>
              </a:rPr>
              <a:t>Qui est ARAG ?</a:t>
            </a:r>
          </a:p>
          <a:p>
            <a:pPr lvl="1">
              <a:lnSpc>
                <a:spcPct val="90000"/>
              </a:lnSpc>
              <a:buClr>
                <a:srgbClr val="F0C200"/>
              </a:buClr>
              <a:buFont typeface="Arial" pitchFamily="34" charset="0"/>
              <a:buChar char="•"/>
            </a:pPr>
            <a:r>
              <a:rPr lang="nl-BE" sz="1800" dirty="0">
                <a:cs typeface="Arial" charset="0"/>
              </a:rPr>
              <a:t>Qu’est-ce que l’Assurance Protection Juridique?</a:t>
            </a:r>
          </a:p>
          <a:p>
            <a:pPr marL="571500" lvl="1" indent="0">
              <a:lnSpc>
                <a:spcPct val="90000"/>
              </a:lnSpc>
              <a:buClr>
                <a:srgbClr val="F0C200"/>
              </a:buClr>
              <a:buNone/>
            </a:pPr>
            <a:endParaRPr lang="nl-BE" sz="1800" dirty="0">
              <a:cs typeface="Arial" charset="0"/>
            </a:endParaRPr>
          </a:p>
          <a:p>
            <a:pPr lvl="1">
              <a:lnSpc>
                <a:spcPct val="90000"/>
              </a:lnSpc>
              <a:buClr>
                <a:srgbClr val="F0C200"/>
              </a:buClr>
              <a:buFont typeface="Arial" pitchFamily="34" charset="0"/>
              <a:buChar char="•"/>
            </a:pPr>
            <a:r>
              <a:rPr lang="nl-BE" sz="1800" dirty="0">
                <a:cs typeface="Arial" charset="0"/>
              </a:rPr>
              <a:t>Le contrat en un coup d’oeil</a:t>
            </a:r>
          </a:p>
          <a:p>
            <a:pPr lvl="1">
              <a:lnSpc>
                <a:spcPct val="90000"/>
              </a:lnSpc>
              <a:buClr>
                <a:srgbClr val="F0C200"/>
              </a:buClr>
              <a:buFont typeface="Arial" pitchFamily="34" charset="0"/>
              <a:buChar char="•"/>
            </a:pPr>
            <a:r>
              <a:rPr lang="nl-BE" sz="1800" dirty="0">
                <a:cs typeface="Arial" charset="0"/>
              </a:rPr>
              <a:t>Etendue du contrat</a:t>
            </a:r>
          </a:p>
          <a:p>
            <a:pPr lvl="1">
              <a:lnSpc>
                <a:spcPct val="90000"/>
              </a:lnSpc>
              <a:buClr>
                <a:srgbClr val="F0C200"/>
              </a:buClr>
              <a:buFont typeface="Arial" pitchFamily="34" charset="0"/>
              <a:buChar char="•"/>
            </a:pPr>
            <a:r>
              <a:rPr lang="nl-BE" sz="1800" dirty="0">
                <a:cs typeface="Arial" charset="0"/>
              </a:rPr>
              <a:t>Comment réglons-nous les sinistres?     </a:t>
            </a:r>
          </a:p>
          <a:p>
            <a:pPr lvl="1">
              <a:lnSpc>
                <a:spcPct val="90000"/>
              </a:lnSpc>
              <a:buClr>
                <a:srgbClr val="F0C200"/>
              </a:buClr>
              <a:buFont typeface="Arial" pitchFamily="34" charset="0"/>
              <a:buChar char="•"/>
            </a:pPr>
            <a:r>
              <a:rPr lang="nl-BE" sz="1800" dirty="0">
                <a:cs typeface="Arial" charset="0"/>
              </a:rPr>
              <a:t>Conditions Générales Communes</a:t>
            </a:r>
          </a:p>
          <a:p>
            <a:pPr marL="952500" lvl="1" indent="-381000">
              <a:lnSpc>
                <a:spcPct val="90000"/>
              </a:lnSpc>
              <a:buClr>
                <a:srgbClr val="F0C200"/>
              </a:buClr>
              <a:buFont typeface="Wingdings" pitchFamily="2" charset="2"/>
              <a:buChar char="§"/>
            </a:pPr>
            <a:endParaRPr lang="nl-BE" sz="1800" dirty="0">
              <a:cs typeface="Arial" charset="0"/>
            </a:endParaRPr>
          </a:p>
          <a:p>
            <a:pPr marL="952500" lvl="1" indent="-381000">
              <a:lnSpc>
                <a:spcPct val="90000"/>
              </a:lnSpc>
              <a:buClr>
                <a:srgbClr val="F0C200"/>
              </a:buClr>
              <a:buFont typeface="Wingdings" pitchFamily="2" charset="2"/>
              <a:buChar char="§"/>
            </a:pPr>
            <a:endParaRPr lang="nl-BE" sz="1800" dirty="0">
              <a:cs typeface="Arial" charset="0"/>
            </a:endParaRPr>
          </a:p>
          <a:p>
            <a:pPr marL="952500" lvl="1" indent="-381000">
              <a:lnSpc>
                <a:spcPct val="90000"/>
              </a:lnSpc>
              <a:buClr>
                <a:srgbClr val="F0C200"/>
              </a:buClr>
              <a:buFont typeface="Wingdings" pitchFamily="2" charset="2"/>
              <a:buChar char="§"/>
            </a:pPr>
            <a:endParaRPr lang="nl-BE" sz="1800" dirty="0">
              <a:cs typeface="Arial" charset="0"/>
            </a:endParaRPr>
          </a:p>
          <a:p>
            <a:pPr marL="1390650" lvl="2" indent="-342900">
              <a:lnSpc>
                <a:spcPct val="90000"/>
              </a:lnSpc>
              <a:buClr>
                <a:srgbClr val="F0C200"/>
              </a:buClr>
              <a:buFont typeface="Wingdings" pitchFamily="2" charset="2"/>
              <a:buChar char="Ø"/>
            </a:pPr>
            <a:endParaRPr lang="nl-BE" sz="1600" dirty="0"/>
          </a:p>
          <a:p>
            <a:pPr marL="1390650" lvl="2" indent="-342900">
              <a:lnSpc>
                <a:spcPct val="90000"/>
              </a:lnSpc>
              <a:buClr>
                <a:srgbClr val="F0C200"/>
              </a:buClr>
              <a:buFont typeface="Wingdings" pitchFamily="2" charset="2"/>
              <a:buChar char="Ø"/>
            </a:pPr>
            <a:endParaRPr lang="nl-BE" sz="1600" dirty="0"/>
          </a:p>
          <a:p>
            <a:pPr marL="952500" lvl="1" indent="-381000">
              <a:lnSpc>
                <a:spcPct val="90000"/>
              </a:lnSpc>
              <a:buClr>
                <a:srgbClr val="F0C200"/>
              </a:buClr>
              <a:buFont typeface="Wingdings" pitchFamily="2" charset="2"/>
              <a:buNone/>
            </a:pPr>
            <a:endParaRPr lang="nl-BE" sz="1800" dirty="0"/>
          </a:p>
          <a:p>
            <a:pPr marL="381000" indent="-381000">
              <a:lnSpc>
                <a:spcPct val="90000"/>
              </a:lnSpc>
              <a:buClr>
                <a:srgbClr val="F0C200"/>
              </a:buClr>
              <a:buSzTx/>
              <a:buFont typeface="Times" pitchFamily="18" charset="0"/>
              <a:buAutoNum type="arabicPeriod"/>
            </a:pPr>
            <a:endParaRPr lang="nl-BE" sz="1800" dirty="0"/>
          </a:p>
          <a:p>
            <a:pPr marL="381000" indent="-381000">
              <a:lnSpc>
                <a:spcPct val="90000"/>
              </a:lnSpc>
              <a:buFont typeface="Times" pitchFamily="18" charset="0"/>
              <a:buNone/>
            </a:pPr>
            <a:r>
              <a:rPr lang="nl-BE" sz="1800" i="1" dirty="0"/>
              <a:t>		</a:t>
            </a:r>
            <a:endParaRPr lang="en-US" sz="1800" i="1" dirty="0"/>
          </a:p>
        </p:txBody>
      </p:sp>
      <p:sp>
        <p:nvSpPr>
          <p:cNvPr id="4101" name="Rectangle 5"/>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pic>
        <p:nvPicPr>
          <p:cNvPr id="7" name="Picture 2" descr="C:\Users\vlo\AppData\Local\Microsoft\Windows\Temporary Internet Files\Content.Outlook\057OU11Q\logo_1000x1000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24" y="1700808"/>
            <a:ext cx="1828062" cy="1828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1"/>
          <p:cNvSpPr>
            <a:spLocks noGrp="1"/>
          </p:cNvSpPr>
          <p:nvPr>
            <p:ph type="ftr" sz="quarter" idx="10"/>
          </p:nvPr>
        </p:nvSpPr>
        <p:spPr>
          <a:noFill/>
        </p:spPr>
        <p:txBody>
          <a:bodyPr/>
          <a:lstStyle/>
          <a:p>
            <a:fld id="{58B8C83D-B6EB-40AE-87E3-6BCB232B1EC0}" type="slidenum">
              <a:rPr lang="en-US" smtClean="0"/>
              <a:pPr/>
              <a:t>3</a:t>
            </a:fld>
            <a:endParaRPr lang="en-US"/>
          </a:p>
        </p:txBody>
      </p:sp>
      <p:sp>
        <p:nvSpPr>
          <p:cNvPr id="5123" name="Rectangle 2"/>
          <p:cNvSpPr>
            <a:spLocks noChangeArrowheads="1"/>
          </p:cNvSpPr>
          <p:nvPr/>
        </p:nvSpPr>
        <p:spPr bwMode="auto">
          <a:xfrm>
            <a:off x="107950" y="0"/>
            <a:ext cx="6618287" cy="838200"/>
          </a:xfrm>
          <a:prstGeom prst="rect">
            <a:avLst/>
          </a:prstGeom>
          <a:noFill/>
          <a:ln w="9525">
            <a:noFill/>
            <a:miter lim="800000"/>
            <a:headEnd/>
            <a:tailEnd/>
          </a:ln>
        </p:spPr>
        <p:txBody>
          <a:bodyPr lIns="0" tIns="0" rIns="0" bIns="0" anchor="b"/>
          <a:lstStyle/>
          <a:p>
            <a:pPr algn="l">
              <a:lnSpc>
                <a:spcPts val="3000"/>
              </a:lnSpc>
              <a:spcBef>
                <a:spcPct val="0"/>
              </a:spcBef>
              <a:buClrTx/>
              <a:buSzTx/>
              <a:buFontTx/>
              <a:buNone/>
            </a:pPr>
            <a:r>
              <a:rPr lang="nl-BE" dirty="0">
                <a:solidFill>
                  <a:schemeClr val="bg1">
                    <a:lumMod val="50000"/>
                  </a:schemeClr>
                </a:solidFill>
              </a:rPr>
              <a:t>ARAG INTERNATIONAL</a:t>
            </a:r>
          </a:p>
        </p:txBody>
      </p:sp>
      <p:pic>
        <p:nvPicPr>
          <p:cNvPr id="5124" name="Picture 3" descr="untitled1"/>
          <p:cNvPicPr>
            <a:picLocks noChangeAspect="1" noChangeArrowheads="1"/>
          </p:cNvPicPr>
          <p:nvPr/>
        </p:nvPicPr>
        <p:blipFill>
          <a:blip r:embed="rId2"/>
          <a:srcRect/>
          <a:stretch>
            <a:fillRect/>
          </a:stretch>
        </p:blipFill>
        <p:spPr bwMode="auto">
          <a:xfrm>
            <a:off x="574675" y="4953000"/>
            <a:ext cx="7426325" cy="665163"/>
          </a:xfrm>
          <a:prstGeom prst="rect">
            <a:avLst/>
          </a:prstGeom>
          <a:noFill/>
          <a:ln w="9525">
            <a:noFill/>
            <a:miter lim="800000"/>
            <a:headEnd/>
            <a:tailEnd/>
          </a:ln>
        </p:spPr>
      </p:pic>
      <p:pic>
        <p:nvPicPr>
          <p:cNvPr id="5125" name="Picture 4" descr="DV-europ-375x302"/>
          <p:cNvPicPr>
            <a:picLocks noChangeAspect="1" noChangeArrowheads="1"/>
          </p:cNvPicPr>
          <p:nvPr/>
        </p:nvPicPr>
        <p:blipFill>
          <a:blip r:embed="rId3"/>
          <a:srcRect/>
          <a:stretch>
            <a:fillRect/>
          </a:stretch>
        </p:blipFill>
        <p:spPr bwMode="auto">
          <a:xfrm>
            <a:off x="395288" y="1676400"/>
            <a:ext cx="3402012" cy="2624138"/>
          </a:xfrm>
          <a:prstGeom prst="rect">
            <a:avLst/>
          </a:prstGeom>
          <a:noFill/>
          <a:ln w="9525">
            <a:noFill/>
            <a:miter lim="800000"/>
            <a:headEnd/>
            <a:tailEnd/>
          </a:ln>
        </p:spPr>
      </p:pic>
      <p:pic>
        <p:nvPicPr>
          <p:cNvPr id="5126" name="Picture 5" descr="DD_BAT6-148x198"/>
          <p:cNvPicPr>
            <a:picLocks noChangeAspect="1" noChangeArrowheads="1"/>
          </p:cNvPicPr>
          <p:nvPr/>
        </p:nvPicPr>
        <p:blipFill>
          <a:blip r:embed="rId4"/>
          <a:srcRect/>
          <a:stretch>
            <a:fillRect/>
          </a:stretch>
        </p:blipFill>
        <p:spPr bwMode="auto">
          <a:xfrm>
            <a:off x="4427538" y="1717675"/>
            <a:ext cx="1731962" cy="2216150"/>
          </a:xfrm>
          <a:prstGeom prst="rect">
            <a:avLst/>
          </a:prstGeom>
          <a:noFill/>
          <a:ln w="9525">
            <a:noFill/>
            <a:miter lim="800000"/>
            <a:headEnd/>
            <a:tailEnd/>
          </a:ln>
        </p:spPr>
      </p:pic>
      <p:sp>
        <p:nvSpPr>
          <p:cNvPr id="5127" name="Text Box 7"/>
          <p:cNvSpPr txBox="1">
            <a:spLocks noChangeArrowheads="1"/>
          </p:cNvSpPr>
          <p:nvPr/>
        </p:nvSpPr>
        <p:spPr bwMode="auto">
          <a:xfrm>
            <a:off x="4787900" y="4076700"/>
            <a:ext cx="1800225" cy="220663"/>
          </a:xfrm>
          <a:prstGeom prst="rect">
            <a:avLst/>
          </a:prstGeom>
          <a:noFill/>
          <a:ln w="88900">
            <a:noFill/>
            <a:miter lim="800000"/>
            <a:headEnd/>
            <a:tailEnd/>
          </a:ln>
        </p:spPr>
        <p:txBody>
          <a:bodyPr lIns="0" tIns="0" rIns="0" bIns="0">
            <a:spAutoFit/>
          </a:bodyPr>
          <a:lstStyle/>
          <a:p>
            <a:pPr marL="292100" indent="-292100">
              <a:spcBef>
                <a:spcPct val="50000"/>
              </a:spcBef>
            </a:pPr>
            <a:endParaRPr lang="fr-BE" sz="1600"/>
          </a:p>
        </p:txBody>
      </p:sp>
      <p:sp>
        <p:nvSpPr>
          <p:cNvPr id="5128" name="Text Box 8"/>
          <p:cNvSpPr txBox="1">
            <a:spLocks noChangeArrowheads="1"/>
          </p:cNvSpPr>
          <p:nvPr/>
        </p:nvSpPr>
        <p:spPr bwMode="auto">
          <a:xfrm>
            <a:off x="6011863" y="2328863"/>
            <a:ext cx="2952750" cy="1981200"/>
          </a:xfrm>
          <a:prstGeom prst="rect">
            <a:avLst/>
          </a:prstGeom>
          <a:noFill/>
          <a:ln w="88900">
            <a:noFill/>
            <a:miter lim="800000"/>
            <a:headEnd/>
            <a:tailEnd/>
          </a:ln>
        </p:spPr>
        <p:txBody>
          <a:bodyPr lIns="0" tIns="0" rIns="0" bIns="0">
            <a:spAutoFit/>
          </a:bodyPr>
          <a:lstStyle/>
          <a:p>
            <a:pPr marL="292100" indent="-292100" algn="l">
              <a:spcBef>
                <a:spcPct val="50000"/>
              </a:spcBef>
            </a:pPr>
            <a:r>
              <a:rPr lang="nl-BE" sz="1200"/>
              <a:t>	Inauguré en 2001, le nouveau siège d’ARAG à Düsseldorf symbolise l’orientation et l’évolution du groupe en tant que prestataire international de services à vocation juridique. L’entreprise dirige depuis cet immeuble ses activités mondiales. Ce bâtiment, oeuvre de l’architecte de renommée internationale, Sir Norman Foster, a été élaboré dans un concept d’amélioration de la communication et des procédures de fonctionnement.</a:t>
            </a:r>
            <a:endParaRPr lang="fr-BE" sz="1200"/>
          </a:p>
        </p:txBody>
      </p:sp>
      <p:sp>
        <p:nvSpPr>
          <p:cNvPr id="5129" name="Rectangle 9"/>
          <p:cNvSpPr>
            <a:spLocks noChangeArrowheads="1"/>
          </p:cNvSpPr>
          <p:nvPr/>
        </p:nvSpPr>
        <p:spPr bwMode="auto">
          <a:xfrm>
            <a:off x="6276975" y="1873250"/>
            <a:ext cx="2687638" cy="488950"/>
          </a:xfrm>
          <a:prstGeom prst="rect">
            <a:avLst/>
          </a:prstGeom>
          <a:noFill/>
          <a:ln w="88900">
            <a:noFill/>
            <a:miter lim="800000"/>
            <a:headEnd/>
            <a:tailEnd/>
          </a:ln>
        </p:spPr>
        <p:txBody>
          <a:bodyPr wrap="none" lIns="0" tIns="0" rIns="0" bIns="0">
            <a:spAutoFit/>
          </a:bodyPr>
          <a:lstStyle/>
          <a:p>
            <a:pPr marL="292100" indent="-292100" eaLnBrk="1" hangingPunct="1">
              <a:lnSpc>
                <a:spcPct val="100000"/>
              </a:lnSpc>
              <a:spcBef>
                <a:spcPct val="0"/>
              </a:spcBef>
              <a:buClrTx/>
              <a:buSzTx/>
              <a:buFontTx/>
              <a:buNone/>
            </a:pPr>
            <a:r>
              <a:rPr lang="en-US" sz="1600" b="1">
                <a:solidFill>
                  <a:srgbClr val="993333"/>
                </a:solidFill>
              </a:rPr>
              <a:t>La tour ARAG à Düsseldorf </a:t>
            </a:r>
            <a:br>
              <a:rPr lang="en-US" sz="1600" b="1">
                <a:solidFill>
                  <a:srgbClr val="993333"/>
                </a:solidFill>
              </a:rPr>
            </a:br>
            <a:endParaRPr lang="en-US" sz="1600" b="1">
              <a:solidFill>
                <a:srgbClr val="993333"/>
              </a:solidFill>
            </a:endParaRPr>
          </a:p>
        </p:txBody>
      </p:sp>
      <p:sp>
        <p:nvSpPr>
          <p:cNvPr id="5130" name="Text Box 10"/>
          <p:cNvSpPr txBox="1">
            <a:spLocks noChangeArrowheads="1"/>
          </p:cNvSpPr>
          <p:nvPr/>
        </p:nvSpPr>
        <p:spPr bwMode="auto">
          <a:xfrm>
            <a:off x="1763713" y="1341438"/>
            <a:ext cx="5256212" cy="165100"/>
          </a:xfrm>
          <a:prstGeom prst="rect">
            <a:avLst/>
          </a:prstGeom>
          <a:noFill/>
          <a:ln w="88900">
            <a:noFill/>
            <a:miter lim="800000"/>
            <a:headEnd/>
            <a:tailEnd/>
          </a:ln>
        </p:spPr>
        <p:txBody>
          <a:bodyPr lIns="0" tIns="0" rIns="0" bIns="0">
            <a:spAutoFit/>
          </a:bodyPr>
          <a:lstStyle/>
          <a:p>
            <a:pPr marL="292100" indent="-292100" algn="l">
              <a:spcBef>
                <a:spcPct val="50000"/>
              </a:spcBef>
            </a:pPr>
            <a:r>
              <a:rPr lang="nl-BE" sz="1200" dirty="0"/>
              <a:t>Le groupe ARAG fut fondé à Düsseldorf, il y a plus de 70 ans. </a:t>
            </a:r>
          </a:p>
        </p:txBody>
      </p:sp>
      <p:sp>
        <p:nvSpPr>
          <p:cNvPr id="5131" name="Text Box 11"/>
          <p:cNvSpPr txBox="1">
            <a:spLocks noChangeArrowheads="1"/>
          </p:cNvSpPr>
          <p:nvPr/>
        </p:nvSpPr>
        <p:spPr bwMode="auto">
          <a:xfrm>
            <a:off x="107950" y="4419600"/>
            <a:ext cx="5688013" cy="498598"/>
          </a:xfrm>
          <a:prstGeom prst="rect">
            <a:avLst/>
          </a:prstGeom>
          <a:noFill/>
          <a:ln w="88900">
            <a:noFill/>
            <a:miter lim="800000"/>
            <a:headEnd/>
            <a:tailEnd/>
          </a:ln>
        </p:spPr>
        <p:txBody>
          <a:bodyPr lIns="0" tIns="0" rIns="0" bIns="0">
            <a:spAutoFit/>
          </a:bodyPr>
          <a:lstStyle/>
          <a:p>
            <a:pPr marL="292100" indent="-292100" algn="l">
              <a:spcBef>
                <a:spcPct val="50000"/>
              </a:spcBef>
            </a:pPr>
            <a:r>
              <a:rPr lang="nl-BE" sz="1200" dirty="0"/>
              <a:t>	Avec pour base de départ une forte représentation sur le marché allemand, la société diffuse ses activités sur le marché international. </a:t>
            </a:r>
            <a:br>
              <a:rPr lang="nl-BE" sz="1200" dirty="0"/>
            </a:br>
            <a:endParaRPr lang="nl-BE" sz="1200" dirty="0"/>
          </a:p>
        </p:txBody>
      </p:sp>
      <p:sp>
        <p:nvSpPr>
          <p:cNvPr id="5132" name="Text Box 12"/>
          <p:cNvSpPr txBox="1">
            <a:spLocks noChangeArrowheads="1"/>
          </p:cNvSpPr>
          <p:nvPr/>
        </p:nvSpPr>
        <p:spPr bwMode="auto">
          <a:xfrm>
            <a:off x="457200" y="5791200"/>
            <a:ext cx="7993063" cy="682625"/>
          </a:xfrm>
          <a:prstGeom prst="rect">
            <a:avLst/>
          </a:prstGeom>
          <a:noFill/>
          <a:ln w="88900">
            <a:noFill/>
            <a:miter lim="800000"/>
            <a:headEnd/>
            <a:tailEnd/>
          </a:ln>
        </p:spPr>
        <p:txBody>
          <a:bodyPr lIns="0" tIns="0" rIns="0" bIns="0">
            <a:spAutoFit/>
          </a:bodyPr>
          <a:lstStyle/>
          <a:p>
            <a:pPr marL="292100" indent="-292100">
              <a:spcBef>
                <a:spcPct val="50000"/>
              </a:spcBef>
            </a:pPr>
            <a:r>
              <a:rPr lang="nl-BE" sz="1400" b="1" i="1" dirty="0"/>
              <a:t>Le groupe ARAG est le plus grand assureur spécialisé en Protection Juridique </a:t>
            </a:r>
          </a:p>
          <a:p>
            <a:pPr marL="292100" indent="-292100">
              <a:spcBef>
                <a:spcPct val="50000"/>
              </a:spcBef>
            </a:pPr>
            <a:r>
              <a:rPr lang="nl-BE" sz="1400" b="1" i="1" dirty="0"/>
              <a:t>dans le monde ! </a:t>
            </a:r>
            <a:br>
              <a:rPr lang="nl-BE" sz="1400" b="1" i="1" dirty="0"/>
            </a:br>
            <a:endParaRPr lang="nl-BE" sz="1400" b="1" i="1" dirty="0"/>
          </a:p>
        </p:txBody>
      </p:sp>
      <p:sp>
        <p:nvSpPr>
          <p:cNvPr id="5133" name="Text Box 13"/>
          <p:cNvSpPr txBox="1">
            <a:spLocks noChangeArrowheads="1"/>
          </p:cNvSpPr>
          <p:nvPr/>
        </p:nvSpPr>
        <p:spPr bwMode="auto">
          <a:xfrm>
            <a:off x="5638800" y="4503738"/>
            <a:ext cx="3429000" cy="220662"/>
          </a:xfrm>
          <a:prstGeom prst="rect">
            <a:avLst/>
          </a:prstGeom>
          <a:noFill/>
          <a:ln w="88900">
            <a:noFill/>
            <a:miter lim="800000"/>
            <a:headEnd/>
            <a:tailEnd/>
          </a:ln>
        </p:spPr>
        <p:txBody>
          <a:bodyPr lIns="0" tIns="0" rIns="0" bIns="0">
            <a:spAutoFit/>
          </a:bodyPr>
          <a:lstStyle/>
          <a:p>
            <a:pPr marL="292100" indent="-292100" algn="l">
              <a:spcBef>
                <a:spcPct val="50000"/>
              </a:spcBef>
            </a:pPr>
            <a:r>
              <a:rPr lang="fr-BE" sz="1600"/>
              <a:t>     </a:t>
            </a:r>
            <a:r>
              <a:rPr lang="fr-BE" sz="1600" b="1"/>
              <a:t>ARAG = une entreprise familiale</a:t>
            </a:r>
          </a:p>
        </p:txBody>
      </p:sp>
      <p:sp>
        <p:nvSpPr>
          <p:cNvPr id="5134" name="Rectangle 15"/>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Tree>
    <p:extLst>
      <p:ext uri="{BB962C8B-B14F-4D97-AF65-F5344CB8AC3E}">
        <p14:creationId xmlns:p14="http://schemas.microsoft.com/office/powerpoint/2010/main" val="3078161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p:cNvSpPr>
            <a:spLocks noGrp="1"/>
          </p:cNvSpPr>
          <p:nvPr>
            <p:ph type="ftr" sz="quarter" idx="10"/>
          </p:nvPr>
        </p:nvSpPr>
        <p:spPr>
          <a:noFill/>
        </p:spPr>
        <p:txBody>
          <a:bodyPr/>
          <a:lstStyle/>
          <a:p>
            <a:fld id="{029FA2E3-13F5-4222-98CF-4188C3CB31B4}" type="slidenum">
              <a:rPr lang="en-US" smtClean="0"/>
              <a:pPr/>
              <a:t>4</a:t>
            </a:fld>
            <a:endParaRPr lang="en-US"/>
          </a:p>
        </p:txBody>
      </p:sp>
      <p:sp>
        <p:nvSpPr>
          <p:cNvPr id="6147" name="Rectangle 2051"/>
          <p:cNvSpPr>
            <a:spLocks noChangeArrowheads="1"/>
          </p:cNvSpPr>
          <p:nvPr/>
        </p:nvSpPr>
        <p:spPr bwMode="auto">
          <a:xfrm>
            <a:off x="107504" y="2332"/>
            <a:ext cx="6618287" cy="838200"/>
          </a:xfrm>
          <a:prstGeom prst="rect">
            <a:avLst/>
          </a:prstGeom>
          <a:noFill/>
          <a:ln w="9525">
            <a:noFill/>
            <a:miter lim="800000"/>
            <a:headEnd/>
            <a:tailEnd/>
          </a:ln>
        </p:spPr>
        <p:txBody>
          <a:bodyPr lIns="0" tIns="0" rIns="0" bIns="0" anchor="b"/>
          <a:lstStyle/>
          <a:p>
            <a:pPr algn="l">
              <a:lnSpc>
                <a:spcPts val="3000"/>
              </a:lnSpc>
              <a:spcBef>
                <a:spcPct val="0"/>
              </a:spcBef>
              <a:buClrTx/>
              <a:buSzTx/>
              <a:buFontTx/>
              <a:buNone/>
            </a:pPr>
            <a:r>
              <a:rPr lang="nl-BE" dirty="0">
                <a:solidFill>
                  <a:schemeClr val="bg1">
                    <a:lumMod val="50000"/>
                  </a:schemeClr>
                </a:solidFill>
              </a:rPr>
              <a:t>ARAG BELGIQUE</a:t>
            </a:r>
          </a:p>
        </p:txBody>
      </p:sp>
      <p:sp>
        <p:nvSpPr>
          <p:cNvPr id="6148" name="Rectangle 2052"/>
          <p:cNvSpPr>
            <a:spLocks noChangeArrowheads="1"/>
          </p:cNvSpPr>
          <p:nvPr/>
        </p:nvSpPr>
        <p:spPr bwMode="auto">
          <a:xfrm>
            <a:off x="250825" y="1214438"/>
            <a:ext cx="5692775" cy="4513262"/>
          </a:xfrm>
          <a:prstGeom prst="rect">
            <a:avLst/>
          </a:prstGeom>
          <a:noFill/>
          <a:ln w="9525">
            <a:noFill/>
            <a:miter lim="800000"/>
            <a:headEnd/>
            <a:tailEnd/>
          </a:ln>
        </p:spPr>
        <p:txBody>
          <a:bodyPr lIns="0" tIns="0" rIns="0" bIns="0"/>
          <a:lstStyle/>
          <a:p>
            <a:pPr marL="292100" indent="-292100" algn="l">
              <a:lnSpc>
                <a:spcPct val="100000"/>
              </a:lnSpc>
              <a:buFont typeface="Times" pitchFamily="18" charset="0"/>
              <a:buChar char="•"/>
            </a:pPr>
            <a:r>
              <a:rPr lang="nl-BE" sz="1400" b="1" dirty="0"/>
              <a:t>ARAG S.E. - Branch Belgium </a:t>
            </a:r>
            <a:br>
              <a:rPr lang="nl-BE" sz="1400" b="1" dirty="0"/>
            </a:br>
            <a:r>
              <a:rPr lang="nl-BE" sz="1400" dirty="0"/>
              <a:t>ASSURANCE EN PROTECTION JURIDIQUE </a:t>
            </a:r>
            <a:br>
              <a:rPr lang="nl-BE" sz="1400" dirty="0"/>
            </a:br>
            <a:r>
              <a:rPr lang="en-GB" sz="1400" b="1" dirty="0" err="1"/>
              <a:t>assureur</a:t>
            </a:r>
            <a:r>
              <a:rPr lang="en-GB" sz="1400" b="1" dirty="0"/>
              <a:t> Protection </a:t>
            </a:r>
            <a:r>
              <a:rPr lang="en-GB" sz="1400" b="1" dirty="0" err="1"/>
              <a:t>Juridique</a:t>
            </a:r>
            <a:r>
              <a:rPr lang="en-GB" sz="1400" b="1" dirty="0"/>
              <a:t> </a:t>
            </a:r>
            <a:r>
              <a:rPr lang="en-GB" sz="1400" b="1" dirty="0" err="1"/>
              <a:t>totalement</a:t>
            </a:r>
            <a:r>
              <a:rPr lang="en-GB" sz="1400" b="1" dirty="0"/>
              <a:t> </a:t>
            </a:r>
            <a:r>
              <a:rPr lang="en-GB" sz="1400" b="1" dirty="0" err="1"/>
              <a:t>indépendant</a:t>
            </a:r>
            <a:r>
              <a:rPr lang="en-GB" sz="1400" b="1" dirty="0"/>
              <a:t>  </a:t>
            </a:r>
          </a:p>
          <a:p>
            <a:pPr algn="l">
              <a:lnSpc>
                <a:spcPct val="100000"/>
              </a:lnSpc>
            </a:pPr>
            <a:r>
              <a:rPr lang="nl-BE" sz="1400" dirty="0"/>
              <a:t/>
            </a:r>
            <a:br>
              <a:rPr lang="nl-BE" sz="1400" dirty="0"/>
            </a:br>
            <a:r>
              <a:rPr lang="nl-BE" sz="1400" dirty="0"/>
              <a:t>      Place du Champ de Mars 5 </a:t>
            </a:r>
            <a:br>
              <a:rPr lang="nl-BE" sz="1400" dirty="0"/>
            </a:br>
            <a:r>
              <a:rPr lang="nl-BE" sz="1400" dirty="0"/>
              <a:t>      1050 Bruxelles </a:t>
            </a:r>
            <a:br>
              <a:rPr lang="nl-BE" sz="1400" dirty="0"/>
            </a:br>
            <a:r>
              <a:rPr lang="nl-BE" sz="1400" dirty="0"/>
              <a:t>       Tél.: +32 (02) 643 12 11 </a:t>
            </a:r>
            <a:br>
              <a:rPr lang="nl-BE" sz="1400" dirty="0"/>
            </a:br>
            <a:r>
              <a:rPr lang="nl-BE" sz="1400" dirty="0"/>
              <a:t>       Fax: +32 (02) 643 13 01 </a:t>
            </a:r>
            <a:br>
              <a:rPr lang="nl-BE" sz="1400" dirty="0"/>
            </a:br>
            <a:r>
              <a:rPr lang="nl-BE" sz="1400" dirty="0"/>
              <a:t>       E-mail: </a:t>
            </a:r>
            <a:r>
              <a:rPr lang="nl-BE" sz="1400" dirty="0">
                <a:hlinkClick r:id="rId2"/>
              </a:rPr>
              <a:t>info@arag.be</a:t>
            </a:r>
            <a:r>
              <a:rPr lang="nl-BE" sz="1400" dirty="0"/>
              <a:t> </a:t>
            </a:r>
            <a:endParaRPr lang="nl-BE" sz="1400" dirty="0">
              <a:solidFill>
                <a:srgbClr val="FF3300"/>
              </a:solidFill>
            </a:endParaRPr>
          </a:p>
        </p:txBody>
      </p:sp>
      <p:pic>
        <p:nvPicPr>
          <p:cNvPr id="6149" name="Picture 2054" descr="Bastion 2"/>
          <p:cNvPicPr>
            <a:picLocks noChangeAspect="1" noChangeArrowheads="1"/>
          </p:cNvPicPr>
          <p:nvPr/>
        </p:nvPicPr>
        <p:blipFill>
          <a:blip r:embed="rId3"/>
          <a:srcRect/>
          <a:stretch>
            <a:fillRect/>
          </a:stretch>
        </p:blipFill>
        <p:spPr bwMode="auto">
          <a:xfrm>
            <a:off x="4355976" y="3779118"/>
            <a:ext cx="2462212" cy="3048000"/>
          </a:xfrm>
          <a:prstGeom prst="rect">
            <a:avLst/>
          </a:prstGeom>
          <a:noFill/>
          <a:ln w="9525">
            <a:solidFill>
              <a:srgbClr val="FF9900"/>
            </a:solidFill>
            <a:miter lim="800000"/>
            <a:headEnd/>
            <a:tailEnd/>
          </a:ln>
        </p:spPr>
      </p:pic>
      <p:pic>
        <p:nvPicPr>
          <p:cNvPr id="6150" name="Picture 2055" descr="bastion 2"/>
          <p:cNvPicPr>
            <a:picLocks noChangeAspect="1" noChangeArrowheads="1"/>
          </p:cNvPicPr>
          <p:nvPr/>
        </p:nvPicPr>
        <p:blipFill>
          <a:blip r:embed="rId4"/>
          <a:srcRect/>
          <a:stretch>
            <a:fillRect/>
          </a:stretch>
        </p:blipFill>
        <p:spPr bwMode="auto">
          <a:xfrm>
            <a:off x="5791200" y="1543918"/>
            <a:ext cx="3352800" cy="2235200"/>
          </a:xfrm>
          <a:prstGeom prst="rect">
            <a:avLst/>
          </a:prstGeom>
          <a:noFill/>
          <a:ln w="9525">
            <a:solidFill>
              <a:srgbClr val="FF9900"/>
            </a:solidFill>
            <a:miter lim="800000"/>
            <a:headEnd/>
            <a:tailEnd/>
          </a:ln>
        </p:spPr>
      </p:pic>
      <p:sp>
        <p:nvSpPr>
          <p:cNvPr id="6151" name="Rectangle 2056"/>
          <p:cNvSpPr>
            <a:spLocks noChangeArrowheads="1"/>
          </p:cNvSpPr>
          <p:nvPr/>
        </p:nvSpPr>
        <p:spPr bwMode="auto">
          <a:xfrm>
            <a:off x="3890963" y="2576513"/>
            <a:ext cx="9144000" cy="0"/>
          </a:xfrm>
          <a:prstGeom prst="rect">
            <a:avLst/>
          </a:prstGeom>
          <a:noFill/>
          <a:ln w="88900">
            <a:noFill/>
            <a:miter lim="800000"/>
            <a:headEnd/>
            <a:tailEnd/>
          </a:ln>
        </p:spPr>
        <p:txBody>
          <a:bodyPr lIns="0" tIns="0" rIns="0" bIns="0">
            <a:spAutoFit/>
          </a:bodyPr>
          <a:lstStyle/>
          <a:p>
            <a:endParaRPr lang="en-US"/>
          </a:p>
        </p:txBody>
      </p:sp>
      <p:sp>
        <p:nvSpPr>
          <p:cNvPr id="6152" name="AutoShape 2057"/>
          <p:cNvSpPr>
            <a:spLocks noChangeArrowheads="1"/>
          </p:cNvSpPr>
          <p:nvPr/>
        </p:nvSpPr>
        <p:spPr bwMode="auto">
          <a:xfrm>
            <a:off x="66006" y="1685975"/>
            <a:ext cx="432048" cy="114300"/>
          </a:xfrm>
          <a:prstGeom prst="rightArrow">
            <a:avLst>
              <a:gd name="adj1" fmla="val 50000"/>
              <a:gd name="adj2" fmla="val 66667"/>
            </a:avLst>
          </a:prstGeom>
          <a:noFill/>
          <a:ln w="15875">
            <a:solidFill>
              <a:srgbClr val="FFCC00"/>
            </a:solidFill>
            <a:miter lim="800000"/>
            <a:headEnd/>
            <a:tailEnd/>
          </a:ln>
        </p:spPr>
        <p:txBody>
          <a:bodyPr wrap="none" lIns="0" tIns="0" rIns="0" bIns="0" anchor="ctr"/>
          <a:lstStyle/>
          <a:p>
            <a:endParaRPr lang="en-US"/>
          </a:p>
        </p:txBody>
      </p:sp>
      <p:sp>
        <p:nvSpPr>
          <p:cNvPr id="6153" name="Rectangle 2058"/>
          <p:cNvSpPr>
            <a:spLocks noChangeArrowheads="1"/>
          </p:cNvSpPr>
          <p:nvPr/>
        </p:nvSpPr>
        <p:spPr bwMode="auto">
          <a:xfrm>
            <a:off x="914400" y="3557519"/>
            <a:ext cx="3729038" cy="492443"/>
          </a:xfrm>
          <a:prstGeom prst="rect">
            <a:avLst/>
          </a:prstGeom>
          <a:noFill/>
          <a:ln w="88900">
            <a:noFill/>
            <a:miter lim="800000"/>
            <a:headEnd/>
            <a:tailEnd/>
          </a:ln>
        </p:spPr>
        <p:txBody>
          <a:bodyPr lIns="0" tIns="0" rIns="0" bIns="0">
            <a:spAutoFit/>
          </a:bodyPr>
          <a:lstStyle/>
          <a:p>
            <a:pPr algn="l"/>
            <a:r>
              <a:rPr lang="nl-BE" sz="1600" dirty="0"/>
              <a:t>1965: Fondation d’ARAG Belgique S.A.</a:t>
            </a:r>
          </a:p>
          <a:p>
            <a:pPr algn="l"/>
            <a:r>
              <a:rPr lang="nl-BE" sz="1600" dirty="0"/>
              <a:t>(52 ans)</a:t>
            </a:r>
          </a:p>
        </p:txBody>
      </p:sp>
      <p:sp>
        <p:nvSpPr>
          <p:cNvPr id="6154" name="Rectangle 2060"/>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11" name="AutoShape 2057"/>
          <p:cNvSpPr>
            <a:spLocks noChangeArrowheads="1"/>
          </p:cNvSpPr>
          <p:nvPr/>
        </p:nvSpPr>
        <p:spPr bwMode="auto">
          <a:xfrm>
            <a:off x="228600" y="3557519"/>
            <a:ext cx="609600" cy="228600"/>
          </a:xfrm>
          <a:prstGeom prst="rightArrow">
            <a:avLst>
              <a:gd name="adj1" fmla="val 50000"/>
              <a:gd name="adj2" fmla="val 66667"/>
            </a:avLst>
          </a:prstGeom>
          <a:noFill/>
          <a:ln w="15875">
            <a:solidFill>
              <a:srgbClr val="FFCC00"/>
            </a:solidFill>
            <a:miter lim="800000"/>
            <a:headEnd/>
            <a:tailEnd/>
          </a:ln>
        </p:spPr>
        <p:txBody>
          <a:bodyPr wrap="none" lIns="0" tIns="0" rIns="0" bIns="0" anchor="ctr"/>
          <a:lstStyle/>
          <a:p>
            <a:endParaRPr lang="en-US"/>
          </a:p>
        </p:txBody>
      </p:sp>
    </p:spTree>
    <p:extLst>
      <p:ext uri="{BB962C8B-B14F-4D97-AF65-F5344CB8AC3E}">
        <p14:creationId xmlns:p14="http://schemas.microsoft.com/office/powerpoint/2010/main" val="1736807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fld id="{5D83392F-5B0F-4517-A84F-EDA1C88D3ECA}" type="slidenum">
              <a:rPr lang="en-US" sz="900" smtClean="0"/>
              <a:pPr/>
              <a:t>5</a:t>
            </a:fld>
            <a:endParaRPr lang="en-US" sz="900"/>
          </a:p>
        </p:txBody>
      </p:sp>
      <p:sp>
        <p:nvSpPr>
          <p:cNvPr id="7171" name="Rectangle 2"/>
          <p:cNvSpPr>
            <a:spLocks noGrp="1" noChangeArrowheads="1"/>
          </p:cNvSpPr>
          <p:nvPr>
            <p:ph type="title"/>
          </p:nvPr>
        </p:nvSpPr>
        <p:spPr>
          <a:xfrm>
            <a:off x="107504" y="28228"/>
            <a:ext cx="7848872" cy="838200"/>
          </a:xfrm>
        </p:spPr>
        <p:txBody>
          <a:bodyPr/>
          <a:lstStyle/>
          <a:p>
            <a:r>
              <a:rPr lang="nl-BE" b="0" dirty="0">
                <a:solidFill>
                  <a:schemeClr val="bg2"/>
                </a:solidFill>
                <a:latin typeface="Arial" pitchFamily="34" charset="0"/>
                <a:cs typeface="Arial" pitchFamily="34" charset="0"/>
              </a:rPr>
              <a:t>GROUPE ARAG: QUELQUES POINTS FORTS</a:t>
            </a:r>
            <a:endParaRPr lang="en-US" b="0" dirty="0">
              <a:solidFill>
                <a:schemeClr val="bg2"/>
              </a:solidFill>
              <a:latin typeface="Arial" pitchFamily="34" charset="0"/>
              <a:cs typeface="Arial" pitchFamily="34" charset="0"/>
            </a:endParaRPr>
          </a:p>
        </p:txBody>
      </p:sp>
      <p:sp>
        <p:nvSpPr>
          <p:cNvPr id="7172" name="Rectangle 3"/>
          <p:cNvSpPr>
            <a:spLocks noGrp="1" noChangeArrowheads="1"/>
          </p:cNvSpPr>
          <p:nvPr>
            <p:ph type="body" idx="1"/>
          </p:nvPr>
        </p:nvSpPr>
        <p:spPr>
          <a:xfrm>
            <a:off x="179388" y="1735138"/>
            <a:ext cx="8270875" cy="1765300"/>
          </a:xfrm>
        </p:spPr>
        <p:txBody>
          <a:bodyPr/>
          <a:lstStyle/>
          <a:p>
            <a:pPr marL="952500" lvl="1" indent="-381000">
              <a:lnSpc>
                <a:spcPct val="65000"/>
              </a:lnSpc>
              <a:buClr>
                <a:srgbClr val="F0C200"/>
              </a:buClr>
              <a:buFont typeface="Wingdings" pitchFamily="2" charset="2"/>
              <a:buChar char="§"/>
            </a:pPr>
            <a:r>
              <a:rPr lang="nl-BE" sz="1800" b="1" dirty="0"/>
              <a:t>Assureur spécialisé indépendant</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Plus de 80 années d’expérience</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Personnel hautement qualifié</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Gamme diversifiée de produits</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Formulation consumériste</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Réseau commercial opérationnel sur l’ensemble du pays</a:t>
            </a:r>
          </a:p>
          <a:p>
            <a:pPr marL="952500" lvl="1" indent="-381000">
              <a:lnSpc>
                <a:spcPct val="65000"/>
              </a:lnSpc>
              <a:buClr>
                <a:srgbClr val="F0C200"/>
              </a:buClr>
              <a:buFont typeface="Wingdings" pitchFamily="2" charset="2"/>
              <a:buNone/>
            </a:pPr>
            <a:endParaRPr lang="nl-BE" sz="1800" b="1" dirty="0"/>
          </a:p>
          <a:p>
            <a:pPr marL="952500" lvl="1" indent="-381000">
              <a:lnSpc>
                <a:spcPct val="65000"/>
              </a:lnSpc>
              <a:buClr>
                <a:srgbClr val="F0C200"/>
              </a:buClr>
              <a:buFont typeface="Wingdings" pitchFamily="2" charset="2"/>
              <a:buChar char="§"/>
            </a:pPr>
            <a:r>
              <a:rPr lang="nl-BE" sz="1800" b="1" dirty="0"/>
              <a:t>Représentation internationale exceptionnelle</a:t>
            </a:r>
          </a:p>
          <a:p>
            <a:pPr marL="952500" lvl="1" indent="-381000">
              <a:lnSpc>
                <a:spcPct val="90000"/>
              </a:lnSpc>
              <a:buClr>
                <a:srgbClr val="F0C200"/>
              </a:buClr>
              <a:buFont typeface="Wingdings" pitchFamily="2" charset="2"/>
              <a:buNone/>
            </a:pPr>
            <a:endParaRPr lang="nl-BE" b="1" dirty="0"/>
          </a:p>
          <a:p>
            <a:pPr marL="381000" indent="-381000">
              <a:lnSpc>
                <a:spcPct val="90000"/>
              </a:lnSpc>
              <a:buClr>
                <a:srgbClr val="F0C200"/>
              </a:buClr>
              <a:buSzTx/>
              <a:buFont typeface="Times" pitchFamily="18" charset="0"/>
              <a:buAutoNum type="arabicPeriod"/>
            </a:pPr>
            <a:endParaRPr lang="nl-BE" sz="1800" dirty="0"/>
          </a:p>
          <a:p>
            <a:pPr marL="381000" indent="-381000">
              <a:lnSpc>
                <a:spcPct val="90000"/>
              </a:lnSpc>
              <a:buFont typeface="Times" pitchFamily="18" charset="0"/>
              <a:buNone/>
            </a:pPr>
            <a:r>
              <a:rPr lang="nl-BE" sz="1800" i="1" dirty="0"/>
              <a:t>		</a:t>
            </a:r>
            <a:endParaRPr lang="en-US" sz="1800" i="1" dirty="0"/>
          </a:p>
        </p:txBody>
      </p:sp>
      <p:sp>
        <p:nvSpPr>
          <p:cNvPr id="7173" name="Rectangle 5"/>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lgn="ctr" eaLnBrk="0" hangingPunct="0">
              <a:lnSpc>
                <a:spcPct val="90000"/>
              </a:lnSpc>
              <a:spcBef>
                <a:spcPct val="20000"/>
              </a:spcBef>
              <a:buClr>
                <a:srgbClr val="E7B709"/>
              </a:buClr>
              <a:buSzPct val="120000"/>
              <a:buFont typeface="Times" pitchFamily="18" charset="0"/>
              <a:buNone/>
            </a:pPr>
            <a:endParaRPr lang="fr-BE" sz="1600">
              <a:solidFill>
                <a:srgbClr val="FFFFFF"/>
              </a:solidFill>
            </a:endParaRPr>
          </a:p>
        </p:txBody>
      </p:sp>
    </p:spTree>
    <p:extLst>
      <p:ext uri="{BB962C8B-B14F-4D97-AF65-F5344CB8AC3E}">
        <p14:creationId xmlns:p14="http://schemas.microsoft.com/office/powerpoint/2010/main" val="1625224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fld id="{B59608F1-54B0-4D43-BAD4-CFF7D4273BB2}" type="slidenum">
              <a:rPr lang="en-US" sz="900" smtClean="0"/>
              <a:pPr/>
              <a:t>6</a:t>
            </a:fld>
            <a:endParaRPr lang="en-US" sz="900"/>
          </a:p>
        </p:txBody>
      </p:sp>
      <p:sp>
        <p:nvSpPr>
          <p:cNvPr id="8195" name="Rectangle 1026"/>
          <p:cNvSpPr>
            <a:spLocks noChangeArrowheads="1"/>
          </p:cNvSpPr>
          <p:nvPr/>
        </p:nvSpPr>
        <p:spPr bwMode="auto">
          <a:xfrm>
            <a:off x="1219200" y="1447800"/>
            <a:ext cx="243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0" tIns="0" rIns="0" bIns="0">
            <a:spAutoFit/>
          </a:bodyPr>
          <a:lstStyle/>
          <a:p>
            <a:pPr algn="ctr" eaLnBrk="0" hangingPunct="0">
              <a:lnSpc>
                <a:spcPct val="90000"/>
              </a:lnSpc>
              <a:spcBef>
                <a:spcPct val="20000"/>
              </a:spcBef>
              <a:buClr>
                <a:srgbClr val="E7B709"/>
              </a:buClr>
              <a:buSzPct val="120000"/>
              <a:buFont typeface="Times" pitchFamily="18" charset="0"/>
              <a:buNone/>
            </a:pPr>
            <a:r>
              <a:rPr lang="fr-BE" sz="2000" b="1"/>
              <a:t>Définition légale:</a:t>
            </a:r>
            <a:endParaRPr lang="nl-BE" sz="2400"/>
          </a:p>
        </p:txBody>
      </p:sp>
      <p:sp>
        <p:nvSpPr>
          <p:cNvPr id="8196" name="Rectangle 1028"/>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lgn="ctr" eaLnBrk="0" hangingPunct="0">
              <a:lnSpc>
                <a:spcPct val="90000"/>
              </a:lnSpc>
              <a:spcBef>
                <a:spcPct val="20000"/>
              </a:spcBef>
              <a:buClr>
                <a:srgbClr val="E7B709"/>
              </a:buClr>
              <a:buSzPct val="120000"/>
              <a:buFont typeface="Times" pitchFamily="18" charset="0"/>
              <a:buNone/>
            </a:pPr>
            <a:endParaRPr lang="fr-BE" sz="1600">
              <a:solidFill>
                <a:srgbClr val="FFFFFF"/>
              </a:solidFill>
            </a:endParaRPr>
          </a:p>
        </p:txBody>
      </p:sp>
      <p:sp>
        <p:nvSpPr>
          <p:cNvPr id="8197" name="Rectangle 4"/>
          <p:cNvSpPr>
            <a:spLocks noChangeArrowheads="1"/>
          </p:cNvSpPr>
          <p:nvPr/>
        </p:nvSpPr>
        <p:spPr bwMode="auto">
          <a:xfrm>
            <a:off x="714375" y="2000250"/>
            <a:ext cx="6981825" cy="2443746"/>
          </a:xfrm>
          <a:prstGeom prst="rect">
            <a:avLst/>
          </a:prstGeom>
          <a:solidFill>
            <a:schemeClr val="folHlink"/>
          </a:solidFill>
          <a:ln w="9525">
            <a:solidFill>
              <a:schemeClr val="bg2"/>
            </a:solidFill>
            <a:miter lim="800000"/>
            <a:headEnd/>
            <a:tailEnd/>
          </a:ln>
        </p:spPr>
        <p:txBody>
          <a:bodyPr lIns="0" tIns="0" rIns="0" bIns="0">
            <a:spAutoFit/>
          </a:bodyPr>
          <a:lstStyle/>
          <a:p>
            <a:pPr algn="just" defTabSz="769938" eaLnBrk="0" hangingPunct="0">
              <a:spcBef>
                <a:spcPct val="20000"/>
              </a:spcBef>
              <a:buClr>
                <a:srgbClr val="E7B709"/>
              </a:buClr>
              <a:buSzPct val="120000"/>
              <a:buFont typeface="Times" pitchFamily="18" charset="0"/>
              <a:buNone/>
            </a:pPr>
            <a:r>
              <a:rPr lang="fr-BE" i="1" dirty="0">
                <a:latin typeface="Myriad Pro" pitchFamily="34" charset="0"/>
              </a:rPr>
              <a:t> </a:t>
            </a:r>
            <a:r>
              <a:rPr lang="fr-BE" sz="2400" i="1" dirty="0">
                <a:latin typeface="Myriad Pro" pitchFamily="34" charset="0"/>
              </a:rPr>
              <a:t/>
            </a:r>
            <a:br>
              <a:rPr lang="fr-BE" sz="2400" i="1" dirty="0">
                <a:latin typeface="Myriad Pro" pitchFamily="34" charset="0"/>
              </a:rPr>
            </a:br>
            <a:r>
              <a:rPr lang="fr-BE" sz="2400" i="1" dirty="0">
                <a:latin typeface="Myriad Pro" pitchFamily="34" charset="0"/>
              </a:rPr>
              <a:t>   </a:t>
            </a:r>
            <a:r>
              <a:rPr lang="fr-BE" sz="2000" i="1" dirty="0"/>
              <a:t>" Contrats d'assurance par lesquels l'assureur s'engage à fournir des services et à prendre en charge des frais afin de permettre à l'assuré de faire valoir ses droits en tant que demandeur ou défendeur, soit dans une procédure judiciaire, administrative ou autre, soit en dehors de toute procédure." </a:t>
            </a:r>
          </a:p>
          <a:p>
            <a:pPr algn="l" defTabSz="769938" eaLnBrk="0" hangingPunct="0">
              <a:spcBef>
                <a:spcPct val="20000"/>
              </a:spcBef>
              <a:buClr>
                <a:srgbClr val="E7B709"/>
              </a:buClr>
              <a:buSzPct val="120000"/>
              <a:buFont typeface="Times" pitchFamily="18" charset="0"/>
              <a:buNone/>
            </a:pPr>
            <a:r>
              <a:rPr lang="fr-BE" sz="2000" i="1" dirty="0"/>
              <a:t/>
            </a:r>
            <a:br>
              <a:rPr lang="fr-BE" sz="2000" i="1" dirty="0"/>
            </a:br>
            <a:r>
              <a:rPr lang="fr-BE" sz="2000" i="1" dirty="0"/>
              <a:t> </a:t>
            </a:r>
            <a:r>
              <a:rPr lang="fr-BE" sz="1200" dirty="0">
                <a:latin typeface="Myriad Pro" pitchFamily="34" charset="0"/>
              </a:rPr>
              <a:t>Source: Loi du 04/04/2014 relative aux assurances</a:t>
            </a:r>
          </a:p>
        </p:txBody>
      </p:sp>
      <p:sp>
        <p:nvSpPr>
          <p:cNvPr id="8198" name="Text Box 1033"/>
          <p:cNvSpPr txBox="1">
            <a:spLocks noChangeArrowheads="1"/>
          </p:cNvSpPr>
          <p:nvPr/>
        </p:nvSpPr>
        <p:spPr bwMode="auto">
          <a:xfrm>
            <a:off x="1219200" y="5556250"/>
            <a:ext cx="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wrap="none" lIns="0" tIns="0" rIns="0" bIns="0">
            <a:spAutoFit/>
          </a:bodyPr>
          <a:lstStyle>
            <a:lvl1pPr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algn="ctr">
              <a:lnSpc>
                <a:spcPct val="90000"/>
              </a:lnSpc>
              <a:spcBef>
                <a:spcPct val="20000"/>
              </a:spcBef>
              <a:buClr>
                <a:srgbClr val="E7B709"/>
              </a:buClr>
              <a:buSzPct val="120000"/>
              <a:buFont typeface="Times" pitchFamily="18" charset="0"/>
              <a:buNone/>
            </a:pPr>
            <a:endParaRPr lang="en-US"/>
          </a:p>
        </p:txBody>
      </p:sp>
      <p:sp>
        <p:nvSpPr>
          <p:cNvPr id="8199" name="Rectangle 1035"/>
          <p:cNvSpPr>
            <a:spLocks noChangeArrowheads="1"/>
          </p:cNvSpPr>
          <p:nvPr/>
        </p:nvSpPr>
        <p:spPr bwMode="auto">
          <a:xfrm>
            <a:off x="59531" y="255139"/>
            <a:ext cx="768082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wrap="square" lIns="0" tIns="0" rIns="0" bIns="0">
            <a:spAutoFit/>
          </a:bodyPr>
          <a:lstStyle/>
          <a:p>
            <a:pPr algn="l" eaLnBrk="0" hangingPunct="0">
              <a:lnSpc>
                <a:spcPct val="90000"/>
              </a:lnSpc>
              <a:spcBef>
                <a:spcPct val="20000"/>
              </a:spcBef>
              <a:buClr>
                <a:srgbClr val="E7B709"/>
              </a:buClr>
              <a:buSzPct val="120000"/>
              <a:buFont typeface="Times" pitchFamily="18" charset="0"/>
              <a:buNone/>
            </a:pPr>
            <a:r>
              <a:rPr lang="nl-BE" dirty="0">
                <a:solidFill>
                  <a:schemeClr val="bg2"/>
                </a:solidFill>
              </a:rPr>
              <a:t> QU’EST-CE QUE</a:t>
            </a:r>
          </a:p>
          <a:p>
            <a:pPr algn="l" eaLnBrk="0" hangingPunct="0">
              <a:lnSpc>
                <a:spcPct val="90000"/>
              </a:lnSpc>
              <a:spcBef>
                <a:spcPct val="20000"/>
              </a:spcBef>
              <a:buClr>
                <a:srgbClr val="E7B709"/>
              </a:buClr>
              <a:buSzPct val="120000"/>
              <a:buFont typeface="Times" pitchFamily="18" charset="0"/>
              <a:buNone/>
            </a:pPr>
            <a:r>
              <a:rPr lang="nl-BE" dirty="0">
                <a:solidFill>
                  <a:schemeClr val="bg2"/>
                </a:solidFill>
              </a:rPr>
              <a:t> L’ASSURANCE PROTECTION JURIDIQUE ?</a:t>
            </a:r>
            <a:endParaRPr lang="en-GB" dirty="0">
              <a:solidFill>
                <a:schemeClr val="bg2"/>
              </a:solidFill>
            </a:endParaRPr>
          </a:p>
        </p:txBody>
      </p:sp>
    </p:spTree>
    <p:extLst>
      <p:ext uri="{BB962C8B-B14F-4D97-AF65-F5344CB8AC3E}">
        <p14:creationId xmlns:p14="http://schemas.microsoft.com/office/powerpoint/2010/main" val="143956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p:cNvSpPr>
            <a:spLocks noGrp="1"/>
          </p:cNvSpPr>
          <p:nvPr>
            <p:ph type="ftr" sz="quarter" idx="10"/>
          </p:nvPr>
        </p:nvSpPr>
        <p:spPr>
          <a:noFill/>
        </p:spPr>
        <p:txBody>
          <a:bodyPr/>
          <a:lstStyle/>
          <a:p>
            <a:fld id="{1B0B8542-6900-4A5F-A352-3C4AD3423039}" type="slidenum">
              <a:rPr lang="en-US" smtClean="0"/>
              <a:pPr/>
              <a:t>7</a:t>
            </a:fld>
            <a:endParaRPr lang="en-US"/>
          </a:p>
        </p:txBody>
      </p:sp>
      <p:sp>
        <p:nvSpPr>
          <p:cNvPr id="9219" name="Rectangle 1027"/>
          <p:cNvSpPr>
            <a:spLocks noChangeArrowheads="1"/>
          </p:cNvSpPr>
          <p:nvPr/>
        </p:nvSpPr>
        <p:spPr bwMode="auto">
          <a:xfrm>
            <a:off x="762000" y="1143000"/>
            <a:ext cx="6629400" cy="1231106"/>
          </a:xfrm>
          <a:prstGeom prst="rect">
            <a:avLst/>
          </a:prstGeom>
          <a:noFill/>
          <a:ln w="88900">
            <a:noFill/>
            <a:miter lim="800000"/>
            <a:headEnd/>
            <a:tailEnd/>
          </a:ln>
        </p:spPr>
        <p:txBody>
          <a:bodyPr lIns="0" tIns="0" rIns="0" bIns="0">
            <a:spAutoFit/>
          </a:bodyPr>
          <a:lstStyle/>
          <a:p>
            <a:pPr algn="l">
              <a:lnSpc>
                <a:spcPct val="100000"/>
              </a:lnSpc>
              <a:spcBef>
                <a:spcPct val="0"/>
              </a:spcBef>
              <a:buClrTx/>
              <a:buSzTx/>
              <a:buFontTx/>
              <a:buNone/>
            </a:pPr>
            <a:r>
              <a:rPr lang="fr-BE" sz="2000" b="1" dirty="0"/>
              <a:t>Plus précisément: </a:t>
            </a:r>
            <a:r>
              <a:rPr lang="fr-BE" sz="2000" dirty="0"/>
              <a:t>mettre à  votre disposition les moyens financiers et intellectuels afin que vous connaissiez vos droits et que vous puissiez les faire valoir par toute voie de droit.</a:t>
            </a:r>
            <a:endParaRPr lang="nl-BE" sz="2000" dirty="0"/>
          </a:p>
        </p:txBody>
      </p:sp>
      <p:sp>
        <p:nvSpPr>
          <p:cNvPr id="9220" name="Rectangle 1028"/>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9221" name="Rectangle 1029"/>
          <p:cNvSpPr>
            <a:spLocks noChangeArrowheads="1"/>
          </p:cNvSpPr>
          <p:nvPr/>
        </p:nvSpPr>
        <p:spPr bwMode="auto">
          <a:xfrm>
            <a:off x="3124200" y="2257425"/>
            <a:ext cx="2552700" cy="274638"/>
          </a:xfrm>
          <a:prstGeom prst="rect">
            <a:avLst/>
          </a:prstGeom>
          <a:noFill/>
          <a:ln w="88900">
            <a:noFill/>
            <a:miter lim="800000"/>
            <a:headEnd/>
            <a:tailEnd/>
          </a:ln>
        </p:spPr>
        <p:txBody>
          <a:bodyPr lIns="0" tIns="0" rIns="0" bIns="0">
            <a:spAutoFit/>
          </a:bodyPr>
          <a:lstStyle/>
          <a:p>
            <a:r>
              <a:rPr lang="fr-BE" sz="2000" b="1" u="sng"/>
              <a:t>Moyens financiers</a:t>
            </a:r>
            <a:endParaRPr lang="en-GB" sz="2000" b="1" u="sng"/>
          </a:p>
        </p:txBody>
      </p:sp>
      <p:sp>
        <p:nvSpPr>
          <p:cNvPr id="9222" name="Rectangle 1030"/>
          <p:cNvSpPr>
            <a:spLocks noChangeArrowheads="1"/>
          </p:cNvSpPr>
          <p:nvPr/>
        </p:nvSpPr>
        <p:spPr bwMode="auto">
          <a:xfrm>
            <a:off x="762000" y="2590800"/>
            <a:ext cx="3657600" cy="2742289"/>
          </a:xfrm>
          <a:prstGeom prst="rect">
            <a:avLst/>
          </a:prstGeom>
          <a:noFill/>
          <a:ln w="88900">
            <a:noFill/>
            <a:miter lim="800000"/>
            <a:headEnd/>
            <a:tailEnd/>
          </a:ln>
        </p:spPr>
        <p:txBody>
          <a:bodyPr lIns="0" tIns="0" rIns="0" bIns="0">
            <a:spAutoFit/>
          </a:bodyPr>
          <a:lstStyle/>
          <a:p>
            <a:pPr>
              <a:lnSpc>
                <a:spcPct val="80000"/>
              </a:lnSpc>
              <a:spcBef>
                <a:spcPct val="50000"/>
              </a:spcBef>
              <a:buClrTx/>
              <a:buSzTx/>
              <a:buFontTx/>
              <a:buNone/>
            </a:pPr>
            <a:r>
              <a:rPr lang="fr-BE" sz="1800" b="1" dirty="0"/>
              <a:t>Moyens principaux:</a:t>
            </a:r>
            <a:endParaRPr lang="fr-BE" sz="1800" dirty="0"/>
          </a:p>
          <a:p>
            <a:pPr algn="l">
              <a:lnSpc>
                <a:spcPct val="80000"/>
              </a:lnSpc>
              <a:spcBef>
                <a:spcPct val="50000"/>
              </a:spcBef>
              <a:buClrTx/>
              <a:buSzTx/>
              <a:buFontTx/>
              <a:buChar char="•"/>
            </a:pPr>
            <a:r>
              <a:rPr lang="fr-BE" sz="1800" dirty="0"/>
              <a:t> pour vous permettre de faire appel  </a:t>
            </a:r>
          </a:p>
          <a:p>
            <a:pPr algn="l">
              <a:lnSpc>
                <a:spcPct val="80000"/>
              </a:lnSpc>
              <a:spcBef>
                <a:spcPct val="50000"/>
              </a:spcBef>
              <a:buClrTx/>
              <a:buSzTx/>
            </a:pPr>
            <a:r>
              <a:rPr lang="fr-BE" sz="1800" dirty="0"/>
              <a:t>  à des spécialistes externes</a:t>
            </a:r>
          </a:p>
          <a:p>
            <a:pPr>
              <a:lnSpc>
                <a:spcPct val="80000"/>
              </a:lnSpc>
              <a:spcBef>
                <a:spcPct val="50000"/>
              </a:spcBef>
              <a:buClrTx/>
              <a:buSzTx/>
              <a:buFontTx/>
              <a:buNone/>
            </a:pPr>
            <a:endParaRPr lang="fr-BE" sz="1800" dirty="0"/>
          </a:p>
          <a:p>
            <a:pPr algn="l">
              <a:lnSpc>
                <a:spcPct val="80000"/>
              </a:lnSpc>
              <a:spcBef>
                <a:spcPct val="50000"/>
              </a:spcBef>
              <a:buClrTx/>
              <a:buSzTx/>
              <a:buFontTx/>
              <a:buChar char="•"/>
            </a:pPr>
            <a:r>
              <a:rPr lang="fr-BE" sz="1800" dirty="0"/>
              <a:t> pour assumer la charge financière                       </a:t>
            </a:r>
          </a:p>
          <a:p>
            <a:pPr algn="l">
              <a:lnSpc>
                <a:spcPct val="80000"/>
              </a:lnSpc>
              <a:spcBef>
                <a:spcPct val="50000"/>
              </a:spcBef>
              <a:buClrTx/>
              <a:buSzTx/>
            </a:pPr>
            <a:r>
              <a:rPr lang="fr-BE" sz="1800" dirty="0"/>
              <a:t>  inhérente à la mise en œuvre de </a:t>
            </a:r>
          </a:p>
          <a:p>
            <a:pPr algn="l">
              <a:lnSpc>
                <a:spcPct val="80000"/>
              </a:lnSpc>
              <a:spcBef>
                <a:spcPct val="50000"/>
              </a:spcBef>
              <a:buClrTx/>
              <a:buSzTx/>
            </a:pPr>
            <a:r>
              <a:rPr lang="fr-BE" sz="1800" dirty="0"/>
              <a:t>  vos droits</a:t>
            </a:r>
          </a:p>
          <a:p>
            <a:pPr>
              <a:lnSpc>
                <a:spcPct val="80000"/>
              </a:lnSpc>
              <a:spcBef>
                <a:spcPct val="50000"/>
              </a:spcBef>
              <a:buClrTx/>
              <a:buSzTx/>
              <a:buFontTx/>
              <a:buNone/>
            </a:pPr>
            <a:endParaRPr lang="fr-BE" sz="1800" dirty="0"/>
          </a:p>
        </p:txBody>
      </p:sp>
      <p:sp>
        <p:nvSpPr>
          <p:cNvPr id="9223" name="Rectangle 1031"/>
          <p:cNvSpPr>
            <a:spLocks noChangeArrowheads="1"/>
          </p:cNvSpPr>
          <p:nvPr/>
        </p:nvSpPr>
        <p:spPr bwMode="auto">
          <a:xfrm>
            <a:off x="4572000" y="2514600"/>
            <a:ext cx="4419600" cy="3822585"/>
          </a:xfrm>
          <a:prstGeom prst="rect">
            <a:avLst/>
          </a:prstGeom>
          <a:noFill/>
          <a:ln w="88900">
            <a:noFill/>
            <a:miter lim="800000"/>
            <a:headEnd/>
            <a:tailEnd/>
          </a:ln>
        </p:spPr>
        <p:txBody>
          <a:bodyPr lIns="0" tIns="0" rIns="0" bIns="0">
            <a:spAutoFit/>
          </a:bodyPr>
          <a:lstStyle/>
          <a:p>
            <a:pPr>
              <a:lnSpc>
                <a:spcPct val="80000"/>
              </a:lnSpc>
              <a:spcBef>
                <a:spcPct val="50000"/>
              </a:spcBef>
              <a:buClrTx/>
              <a:buSzTx/>
              <a:buFontTx/>
              <a:buNone/>
            </a:pPr>
            <a:r>
              <a:rPr lang="fr-BE" sz="1800" b="1" dirty="0"/>
              <a:t>Exemples :</a:t>
            </a:r>
          </a:p>
          <a:p>
            <a:pPr algn="l">
              <a:lnSpc>
                <a:spcPct val="80000"/>
              </a:lnSpc>
              <a:spcBef>
                <a:spcPct val="50000"/>
              </a:spcBef>
              <a:buClrTx/>
              <a:buSzTx/>
              <a:buFontTx/>
              <a:buChar char="•"/>
            </a:pPr>
            <a:r>
              <a:rPr lang="fr-BE" sz="1800" b="1" dirty="0"/>
              <a:t> </a:t>
            </a:r>
            <a:r>
              <a:rPr lang="fr-BE" sz="1800" dirty="0"/>
              <a:t>avocat</a:t>
            </a:r>
          </a:p>
          <a:p>
            <a:pPr algn="l">
              <a:lnSpc>
                <a:spcPct val="80000"/>
              </a:lnSpc>
              <a:spcBef>
                <a:spcPct val="50000"/>
              </a:spcBef>
              <a:buClrTx/>
              <a:buSzTx/>
              <a:buFontTx/>
              <a:buChar char="•"/>
            </a:pPr>
            <a:r>
              <a:rPr lang="fr-BE" sz="1800" dirty="0"/>
              <a:t> conseiller technique (médical,…)</a:t>
            </a:r>
          </a:p>
          <a:p>
            <a:pPr algn="l">
              <a:lnSpc>
                <a:spcPct val="80000"/>
              </a:lnSpc>
              <a:spcBef>
                <a:spcPct val="50000"/>
              </a:spcBef>
              <a:buClrTx/>
              <a:buSzTx/>
              <a:buFontTx/>
              <a:buChar char="•"/>
            </a:pPr>
            <a:r>
              <a:rPr lang="fr-BE" sz="1800" dirty="0"/>
              <a:t> huissier…</a:t>
            </a:r>
          </a:p>
          <a:p>
            <a:pPr algn="l">
              <a:lnSpc>
                <a:spcPct val="80000"/>
              </a:lnSpc>
              <a:spcBef>
                <a:spcPct val="50000"/>
              </a:spcBef>
              <a:buClrTx/>
              <a:buSzTx/>
              <a:buFontTx/>
              <a:buChar char="•"/>
            </a:pPr>
            <a:r>
              <a:rPr lang="fr-BE" sz="1800" dirty="0"/>
              <a:t> frais de justice (huissier, expert judiciaire   </a:t>
            </a:r>
          </a:p>
          <a:p>
            <a:pPr algn="l">
              <a:lnSpc>
                <a:spcPct val="80000"/>
              </a:lnSpc>
              <a:spcBef>
                <a:spcPct val="50000"/>
              </a:spcBef>
              <a:buClrTx/>
              <a:buSzTx/>
            </a:pPr>
            <a:r>
              <a:rPr lang="fr-BE" sz="1800" dirty="0"/>
              <a:t>  désigné par le tribunal, taxe des témoins   </a:t>
            </a:r>
          </a:p>
          <a:p>
            <a:pPr algn="l">
              <a:lnSpc>
                <a:spcPct val="80000"/>
              </a:lnSpc>
              <a:spcBef>
                <a:spcPct val="50000"/>
              </a:spcBef>
              <a:buClrTx/>
              <a:buSzTx/>
            </a:pPr>
            <a:r>
              <a:rPr lang="fr-BE" sz="1800" dirty="0"/>
              <a:t>  et d’éventuels interprètes, indemnité de  </a:t>
            </a:r>
          </a:p>
          <a:p>
            <a:pPr algn="l">
              <a:lnSpc>
                <a:spcPct val="80000"/>
              </a:lnSpc>
              <a:spcBef>
                <a:spcPct val="50000"/>
              </a:spcBef>
              <a:buClrTx/>
              <a:buSzTx/>
            </a:pPr>
            <a:r>
              <a:rPr lang="fr-BE" sz="1800" dirty="0"/>
              <a:t>  procédure,…)</a:t>
            </a:r>
          </a:p>
          <a:p>
            <a:pPr algn="l">
              <a:lnSpc>
                <a:spcPct val="80000"/>
              </a:lnSpc>
              <a:spcBef>
                <a:spcPct val="50000"/>
              </a:spcBef>
              <a:buClrTx/>
              <a:buSzTx/>
              <a:buFontTx/>
              <a:buChar char="•"/>
            </a:pPr>
            <a:r>
              <a:rPr lang="fr-BE" sz="1800" dirty="0"/>
              <a:t> frais d’exécution (signification, saisies,…)</a:t>
            </a:r>
          </a:p>
          <a:p>
            <a:pPr algn="l">
              <a:lnSpc>
                <a:spcPct val="80000"/>
              </a:lnSpc>
              <a:spcBef>
                <a:spcPct val="50000"/>
              </a:spcBef>
              <a:buClrTx/>
              <a:buSzTx/>
              <a:buFontTx/>
              <a:buChar char="•"/>
            </a:pPr>
            <a:r>
              <a:rPr lang="fr-BE" sz="1800" dirty="0"/>
              <a:t> frais et honoraires, </a:t>
            </a:r>
          </a:p>
          <a:p>
            <a:pPr algn="l">
              <a:lnSpc>
                <a:spcPct val="80000"/>
              </a:lnSpc>
              <a:spcBef>
                <a:spcPct val="50000"/>
              </a:spcBef>
              <a:buClrTx/>
              <a:buSzTx/>
            </a:pPr>
            <a:r>
              <a:rPr lang="fr-BE" sz="1800" dirty="0"/>
              <a:t>  d’un médiateur, d’un arbitre…  </a:t>
            </a:r>
          </a:p>
        </p:txBody>
      </p:sp>
      <p:sp>
        <p:nvSpPr>
          <p:cNvPr id="9224" name="Rectangle 1032"/>
          <p:cNvSpPr>
            <a:spLocks noChangeArrowheads="1"/>
          </p:cNvSpPr>
          <p:nvPr/>
        </p:nvSpPr>
        <p:spPr bwMode="auto">
          <a:xfrm>
            <a:off x="107504" y="260647"/>
            <a:ext cx="7196137" cy="861774"/>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QU’EST-CE QUE</a:t>
            </a:r>
          </a:p>
          <a:p>
            <a:pPr algn="l"/>
            <a:r>
              <a:rPr lang="nl-BE" dirty="0">
                <a:solidFill>
                  <a:schemeClr val="bg1">
                    <a:lumMod val="50000"/>
                  </a:schemeClr>
                </a:solidFill>
              </a:rPr>
              <a:t>L’ASSURANCE PROTECTION JURIDIQUE?</a:t>
            </a:r>
            <a:endParaRPr lang="en-GB" dirty="0">
              <a:solidFill>
                <a:schemeClr val="bg1">
                  <a:lumMod val="50000"/>
                </a:schemeClr>
              </a:solidFill>
            </a:endParaRPr>
          </a:p>
        </p:txBody>
      </p:sp>
    </p:spTree>
    <p:extLst>
      <p:ext uri="{BB962C8B-B14F-4D97-AF65-F5344CB8AC3E}">
        <p14:creationId xmlns:p14="http://schemas.microsoft.com/office/powerpoint/2010/main" val="3845240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p:cNvSpPr>
            <a:spLocks noGrp="1"/>
          </p:cNvSpPr>
          <p:nvPr>
            <p:ph type="ftr" sz="quarter" idx="10"/>
          </p:nvPr>
        </p:nvSpPr>
        <p:spPr>
          <a:noFill/>
        </p:spPr>
        <p:txBody>
          <a:bodyPr/>
          <a:lstStyle/>
          <a:p>
            <a:fld id="{20A4BAC6-58FC-4103-9A1B-423EBDD6DA6F}" type="slidenum">
              <a:rPr lang="en-US" smtClean="0"/>
              <a:pPr/>
              <a:t>8</a:t>
            </a:fld>
            <a:endParaRPr lang="en-US"/>
          </a:p>
        </p:txBody>
      </p:sp>
      <p:sp>
        <p:nvSpPr>
          <p:cNvPr id="11267" name="Rectangle 1028"/>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11268" name="Rectangle 1029"/>
          <p:cNvSpPr>
            <a:spLocks noChangeArrowheads="1"/>
          </p:cNvSpPr>
          <p:nvPr/>
        </p:nvSpPr>
        <p:spPr bwMode="auto">
          <a:xfrm>
            <a:off x="2698676" y="1752600"/>
            <a:ext cx="2838450" cy="274638"/>
          </a:xfrm>
          <a:prstGeom prst="rect">
            <a:avLst/>
          </a:prstGeom>
          <a:noFill/>
          <a:ln w="88900">
            <a:noFill/>
            <a:miter lim="800000"/>
            <a:headEnd/>
            <a:tailEnd/>
          </a:ln>
        </p:spPr>
        <p:txBody>
          <a:bodyPr lIns="0" tIns="0" rIns="0" bIns="0">
            <a:spAutoFit/>
          </a:bodyPr>
          <a:lstStyle/>
          <a:p>
            <a:r>
              <a:rPr lang="fr-BE" sz="2000" b="1" u="sng" dirty="0"/>
              <a:t>Moyens intellectuels</a:t>
            </a:r>
            <a:endParaRPr lang="en-GB" sz="2000" b="1" u="sng" dirty="0"/>
          </a:p>
        </p:txBody>
      </p:sp>
      <p:sp>
        <p:nvSpPr>
          <p:cNvPr id="11269" name="Rectangle 2051"/>
          <p:cNvSpPr>
            <a:spLocks noChangeArrowheads="1"/>
          </p:cNvSpPr>
          <p:nvPr/>
        </p:nvSpPr>
        <p:spPr bwMode="auto">
          <a:xfrm>
            <a:off x="304800" y="2590800"/>
            <a:ext cx="4038600" cy="2255838"/>
          </a:xfrm>
          <a:prstGeom prst="rect">
            <a:avLst/>
          </a:prstGeom>
          <a:noFill/>
          <a:ln w="9525">
            <a:noFill/>
            <a:miter lim="800000"/>
            <a:headEnd/>
            <a:tailEnd/>
          </a:ln>
        </p:spPr>
        <p:txBody>
          <a:bodyPr lIns="0" tIns="0" rIns="0" bIns="0">
            <a:spAutoFit/>
          </a:bodyPr>
          <a:lstStyle/>
          <a:p>
            <a:pPr algn="l" defTabSz="769938">
              <a:lnSpc>
                <a:spcPct val="100000"/>
              </a:lnSpc>
            </a:pPr>
            <a:r>
              <a:rPr lang="fr-BE" sz="1800" b="1" dirty="0"/>
              <a:t>Moyens principaux:</a:t>
            </a:r>
          </a:p>
          <a:p>
            <a:pPr algn="l" defTabSz="769938">
              <a:lnSpc>
                <a:spcPct val="100000"/>
              </a:lnSpc>
            </a:pPr>
            <a:r>
              <a:rPr lang="fr-BE" sz="1800" dirty="0"/>
              <a:t> </a:t>
            </a:r>
          </a:p>
          <a:p>
            <a:pPr algn="l" defTabSz="769938">
              <a:lnSpc>
                <a:spcPct val="100000"/>
              </a:lnSpc>
              <a:buFont typeface="Times" pitchFamily="18" charset="0"/>
              <a:buChar char="•"/>
            </a:pPr>
            <a:r>
              <a:rPr lang="fr-BE" sz="1800" dirty="0"/>
              <a:t> personnel qualifié; juristes avocats</a:t>
            </a:r>
          </a:p>
          <a:p>
            <a:pPr algn="l" defTabSz="769938">
              <a:lnSpc>
                <a:spcPct val="100000"/>
              </a:lnSpc>
              <a:buFont typeface="Times" pitchFamily="18" charset="0"/>
              <a:buChar char="•"/>
            </a:pPr>
            <a:endParaRPr lang="fr-BE" sz="1800" dirty="0"/>
          </a:p>
          <a:p>
            <a:pPr algn="l" defTabSz="769938">
              <a:lnSpc>
                <a:spcPct val="100000"/>
              </a:lnSpc>
              <a:buFont typeface="Times" pitchFamily="18" charset="0"/>
              <a:buChar char="•"/>
            </a:pPr>
            <a:r>
              <a:rPr lang="fr-BE" sz="1800" dirty="0"/>
              <a:t> personnel compétent qui analyse </a:t>
            </a:r>
          </a:p>
          <a:p>
            <a:pPr algn="l" defTabSz="769938">
              <a:lnSpc>
                <a:spcPct val="100000"/>
              </a:lnSpc>
            </a:pPr>
            <a:r>
              <a:rPr lang="fr-BE" sz="1800" dirty="0"/>
              <a:t>   juridiquement vos droits et qui veille</a:t>
            </a:r>
          </a:p>
          <a:p>
            <a:pPr algn="l" defTabSz="769938">
              <a:lnSpc>
                <a:spcPct val="100000"/>
              </a:lnSpc>
            </a:pPr>
            <a:r>
              <a:rPr lang="fr-BE" sz="1800" dirty="0"/>
              <a:t>   à ce qu’ils ne soient pas lésés</a:t>
            </a:r>
            <a:endParaRPr lang="en-GB" sz="1800" dirty="0"/>
          </a:p>
        </p:txBody>
      </p:sp>
      <p:sp>
        <p:nvSpPr>
          <p:cNvPr id="11271" name="Rectangle 1032"/>
          <p:cNvSpPr>
            <a:spLocks noChangeArrowheads="1"/>
          </p:cNvSpPr>
          <p:nvPr/>
        </p:nvSpPr>
        <p:spPr bwMode="auto">
          <a:xfrm>
            <a:off x="107504" y="244302"/>
            <a:ext cx="7124700" cy="861774"/>
          </a:xfrm>
          <a:prstGeom prst="rect">
            <a:avLst/>
          </a:prstGeom>
          <a:noFill/>
          <a:ln w="88900">
            <a:noFill/>
            <a:miter lim="800000"/>
            <a:headEnd/>
            <a:tailEnd/>
          </a:ln>
        </p:spPr>
        <p:txBody>
          <a:bodyPr lIns="0" tIns="0" rIns="0" bIns="0">
            <a:spAutoFit/>
          </a:bodyPr>
          <a:lstStyle/>
          <a:p>
            <a:pPr algn="l"/>
            <a:r>
              <a:rPr lang="nl-BE" dirty="0">
                <a:solidFill>
                  <a:schemeClr val="bg1">
                    <a:lumMod val="50000"/>
                  </a:schemeClr>
                </a:solidFill>
              </a:rPr>
              <a:t>QU’EST-CE QUE</a:t>
            </a:r>
          </a:p>
          <a:p>
            <a:pPr algn="l"/>
            <a:r>
              <a:rPr lang="nl-BE" dirty="0">
                <a:solidFill>
                  <a:schemeClr val="bg1">
                    <a:lumMod val="50000"/>
                  </a:schemeClr>
                </a:solidFill>
              </a:rPr>
              <a:t>L’ASSURANCE PROTECTION JURIDIQUE?</a:t>
            </a:r>
            <a:endParaRPr lang="en-GB" dirty="0">
              <a:solidFill>
                <a:schemeClr val="bg1">
                  <a:lumMod val="50000"/>
                </a:schemeClr>
              </a:solidFill>
            </a:endParaRPr>
          </a:p>
        </p:txBody>
      </p:sp>
    </p:spTree>
    <p:extLst>
      <p:ext uri="{BB962C8B-B14F-4D97-AF65-F5344CB8AC3E}">
        <p14:creationId xmlns:p14="http://schemas.microsoft.com/office/powerpoint/2010/main" val="2354121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1"/>
          <p:cNvSpPr>
            <a:spLocks noGrp="1"/>
          </p:cNvSpPr>
          <p:nvPr>
            <p:ph type="ftr" sz="quarter" idx="10"/>
          </p:nvPr>
        </p:nvSpPr>
        <p:spPr>
          <a:noFill/>
        </p:spPr>
        <p:txBody>
          <a:bodyPr/>
          <a:lstStyle/>
          <a:p>
            <a:fld id="{412FFFE9-A6DB-46EB-93E8-5AA58C805251}" type="slidenum">
              <a:rPr lang="en-US" smtClean="0"/>
              <a:pPr/>
              <a:t>9</a:t>
            </a:fld>
            <a:endParaRPr lang="en-US"/>
          </a:p>
        </p:txBody>
      </p:sp>
      <p:sp>
        <p:nvSpPr>
          <p:cNvPr id="23555" name="Rectangle 5"/>
          <p:cNvSpPr>
            <a:spLocks noChangeArrowheads="1"/>
          </p:cNvSpPr>
          <p:nvPr/>
        </p:nvSpPr>
        <p:spPr bwMode="auto">
          <a:xfrm>
            <a:off x="0" y="1588"/>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2" name="Rectangle 1"/>
          <p:cNvSpPr/>
          <p:nvPr/>
        </p:nvSpPr>
        <p:spPr>
          <a:xfrm>
            <a:off x="144463" y="356698"/>
            <a:ext cx="7235849" cy="480131"/>
          </a:xfrm>
          <a:prstGeom prst="rect">
            <a:avLst/>
          </a:prstGeom>
        </p:spPr>
        <p:txBody>
          <a:bodyPr wrap="square">
            <a:spAutoFit/>
          </a:bodyPr>
          <a:lstStyle/>
          <a:p>
            <a:pPr algn="l"/>
            <a:r>
              <a:rPr lang="nl-BE" dirty="0">
                <a:solidFill>
                  <a:schemeClr val="bg1">
                    <a:lumMod val="50000"/>
                  </a:schemeClr>
                </a:solidFill>
                <a:latin typeface="Arial" pitchFamily="34" charset="0"/>
                <a:cs typeface="Arial" pitchFamily="34" charset="0"/>
              </a:rPr>
              <a:t>LE CONTRAT EN UN COUP D’OEIL</a:t>
            </a:r>
            <a:endParaRPr lang="nl-BE" dirty="0"/>
          </a:p>
        </p:txBody>
      </p:sp>
      <p:sp>
        <p:nvSpPr>
          <p:cNvPr id="5" name="TextBox 4"/>
          <p:cNvSpPr txBox="1"/>
          <p:nvPr/>
        </p:nvSpPr>
        <p:spPr>
          <a:xfrm>
            <a:off x="336500" y="2132856"/>
            <a:ext cx="7619875" cy="2003625"/>
          </a:xfrm>
          <a:prstGeom prst="rect">
            <a:avLst/>
          </a:prstGeom>
          <a:noFill/>
        </p:spPr>
        <p:txBody>
          <a:bodyPr wrap="square" rtlCol="0">
            <a:spAutoFit/>
          </a:bodyPr>
          <a:lstStyle/>
          <a:p>
            <a:pPr algn="l"/>
            <a:r>
              <a:rPr lang="fr-BE" dirty="0"/>
              <a:t> </a:t>
            </a:r>
            <a:r>
              <a:rPr lang="fr-FR" sz="1800" b="1" u="sng" dirty="0"/>
              <a:t>Article 2   En quelle qualité êtes-vous assuré ?</a:t>
            </a:r>
            <a:endParaRPr lang="fr-BE" sz="1800" dirty="0"/>
          </a:p>
          <a:p>
            <a:r>
              <a:rPr lang="fr-FR" sz="1800" dirty="0"/>
              <a:t> </a:t>
            </a:r>
            <a:endParaRPr lang="fr-BE" sz="1800" dirty="0"/>
          </a:p>
          <a:p>
            <a:pPr algn="l"/>
            <a:r>
              <a:rPr lang="fr-FR" sz="1800" dirty="0"/>
              <a:t>Vous êtes assuré en qualité de :</a:t>
            </a:r>
            <a:endParaRPr lang="fr-BE" sz="1800" dirty="0"/>
          </a:p>
          <a:p>
            <a:pPr marL="285750" indent="-285750" algn="just">
              <a:buFontTx/>
              <a:buChar char="-"/>
            </a:pPr>
            <a:r>
              <a:rPr lang="fr-FR" sz="1800" dirty="0"/>
              <a:t>salarié, consultant indépendant, agent des services publics ou  </a:t>
            </a:r>
          </a:p>
          <a:p>
            <a:pPr algn="just"/>
            <a:r>
              <a:rPr lang="fr-FR" sz="1800" dirty="0"/>
              <a:t>    assimilable à ces statuts dans l’exercice de votre vie professionnelle</a:t>
            </a:r>
          </a:p>
          <a:p>
            <a:pPr algn="just"/>
            <a:r>
              <a:rPr lang="fr-FR" sz="1800" dirty="0"/>
              <a:t>    en tant que conseiller en prévention.</a:t>
            </a:r>
            <a:endParaRPr lang="fr-BE" sz="1800" dirty="0"/>
          </a:p>
        </p:txBody>
      </p:sp>
    </p:spTree>
    <p:extLst>
      <p:ext uri="{BB962C8B-B14F-4D97-AF65-F5344CB8AC3E}">
        <p14:creationId xmlns:p14="http://schemas.microsoft.com/office/powerpoint/2010/main" val="5517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1"/>
          <p:cNvSpPr>
            <a:spLocks noGrp="1"/>
          </p:cNvSpPr>
          <p:nvPr>
            <p:ph type="ftr" sz="quarter" idx="10"/>
          </p:nvPr>
        </p:nvSpPr>
        <p:spPr>
          <a:noFill/>
        </p:spPr>
        <p:txBody>
          <a:bodyPr/>
          <a:lstStyle/>
          <a:p>
            <a:fld id="{412FFFE9-A6DB-46EB-93E8-5AA58C805251}" type="slidenum">
              <a:rPr lang="en-US" smtClean="0"/>
              <a:pPr/>
              <a:t>10</a:t>
            </a:fld>
            <a:endParaRPr lang="en-US"/>
          </a:p>
        </p:txBody>
      </p:sp>
      <p:sp>
        <p:nvSpPr>
          <p:cNvPr id="23555" name="Rectangle 5"/>
          <p:cNvSpPr>
            <a:spLocks noChangeArrowheads="1"/>
          </p:cNvSpPr>
          <p:nvPr/>
        </p:nvSpPr>
        <p:spPr bwMode="auto">
          <a:xfrm>
            <a:off x="0" y="1588"/>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2" name="Rectangle 1"/>
          <p:cNvSpPr/>
          <p:nvPr/>
        </p:nvSpPr>
        <p:spPr>
          <a:xfrm>
            <a:off x="144463" y="356698"/>
            <a:ext cx="7235849" cy="480131"/>
          </a:xfrm>
          <a:prstGeom prst="rect">
            <a:avLst/>
          </a:prstGeom>
        </p:spPr>
        <p:txBody>
          <a:bodyPr wrap="square">
            <a:spAutoFit/>
          </a:bodyPr>
          <a:lstStyle/>
          <a:p>
            <a:pPr algn="l"/>
            <a:r>
              <a:rPr lang="nl-BE" dirty="0">
                <a:solidFill>
                  <a:schemeClr val="bg1">
                    <a:lumMod val="50000"/>
                  </a:schemeClr>
                </a:solidFill>
                <a:latin typeface="Arial" pitchFamily="34" charset="0"/>
                <a:cs typeface="Arial" pitchFamily="34" charset="0"/>
              </a:rPr>
              <a:t>LE CONTRAT EN UN COUP D’OEIL</a:t>
            </a:r>
            <a:endParaRPr lang="nl-BE" dirty="0"/>
          </a:p>
        </p:txBody>
      </p:sp>
      <p:sp>
        <p:nvSpPr>
          <p:cNvPr id="5" name="TextBox 4"/>
          <p:cNvSpPr txBox="1"/>
          <p:nvPr/>
        </p:nvSpPr>
        <p:spPr>
          <a:xfrm>
            <a:off x="336500" y="2132856"/>
            <a:ext cx="7619875" cy="2003625"/>
          </a:xfrm>
          <a:prstGeom prst="rect">
            <a:avLst/>
          </a:prstGeom>
          <a:noFill/>
        </p:spPr>
        <p:txBody>
          <a:bodyPr wrap="square" rtlCol="0">
            <a:spAutoFit/>
          </a:bodyPr>
          <a:lstStyle/>
          <a:p>
            <a:pPr algn="l"/>
            <a:r>
              <a:rPr lang="fr-BE" dirty="0"/>
              <a:t> </a:t>
            </a:r>
            <a:r>
              <a:rPr lang="fr-FR" sz="1800" b="1" u="sng" dirty="0"/>
              <a:t>Article 2   En quelle qualité êtes-vous assuré ?</a:t>
            </a:r>
            <a:endParaRPr lang="fr-BE" sz="1800" dirty="0"/>
          </a:p>
          <a:p>
            <a:r>
              <a:rPr lang="fr-FR" sz="1800" dirty="0"/>
              <a:t> </a:t>
            </a:r>
            <a:endParaRPr lang="fr-BE" sz="1800" dirty="0"/>
          </a:p>
          <a:p>
            <a:pPr algn="l"/>
            <a:r>
              <a:rPr lang="fr-FR" sz="1800" dirty="0"/>
              <a:t>Vous êtes assuré en qualité de :</a:t>
            </a:r>
            <a:endParaRPr lang="fr-BE" sz="1800" dirty="0"/>
          </a:p>
          <a:p>
            <a:pPr marL="285750" indent="-285750" algn="just">
              <a:buFontTx/>
              <a:buChar char="-"/>
            </a:pPr>
            <a:r>
              <a:rPr lang="fr-FR" sz="1800" dirty="0"/>
              <a:t>salarié, consultant indépendant, agent des services publics ou  </a:t>
            </a:r>
          </a:p>
          <a:p>
            <a:pPr algn="just"/>
            <a:r>
              <a:rPr lang="fr-FR" sz="1800" dirty="0"/>
              <a:t>    assimilable à ces statuts dans l’exercice de votre vie professionnelle</a:t>
            </a:r>
          </a:p>
          <a:p>
            <a:pPr algn="just"/>
            <a:r>
              <a:rPr lang="fr-FR" sz="1800" dirty="0"/>
              <a:t>    en tant que conseiller en prévention.</a:t>
            </a:r>
            <a:endParaRPr lang="fr-BE" sz="1800" dirty="0"/>
          </a:p>
        </p:txBody>
      </p:sp>
    </p:spTree>
    <p:extLst>
      <p:ext uri="{BB962C8B-B14F-4D97-AF65-F5344CB8AC3E}">
        <p14:creationId xmlns:p14="http://schemas.microsoft.com/office/powerpoint/2010/main" val="197896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1"/>
          <p:cNvSpPr>
            <a:spLocks noGrp="1"/>
          </p:cNvSpPr>
          <p:nvPr>
            <p:ph type="ftr" sz="quarter" idx="10"/>
          </p:nvPr>
        </p:nvSpPr>
        <p:spPr>
          <a:noFill/>
        </p:spPr>
        <p:txBody>
          <a:bodyPr/>
          <a:lstStyle/>
          <a:p>
            <a:fld id="{412FFFE9-A6DB-46EB-93E8-5AA58C805251}" type="slidenum">
              <a:rPr lang="en-US" smtClean="0"/>
              <a:pPr/>
              <a:t>11</a:t>
            </a:fld>
            <a:endParaRPr lang="en-US"/>
          </a:p>
        </p:txBody>
      </p:sp>
      <p:sp>
        <p:nvSpPr>
          <p:cNvPr id="23555" name="Rectangle 5"/>
          <p:cNvSpPr>
            <a:spLocks noChangeArrowheads="1"/>
          </p:cNvSpPr>
          <p:nvPr/>
        </p:nvSpPr>
        <p:spPr bwMode="auto">
          <a:xfrm>
            <a:off x="0" y="1588"/>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2" name="Rectangle 1"/>
          <p:cNvSpPr/>
          <p:nvPr/>
        </p:nvSpPr>
        <p:spPr>
          <a:xfrm>
            <a:off x="144463" y="356698"/>
            <a:ext cx="7235849" cy="480131"/>
          </a:xfrm>
          <a:prstGeom prst="rect">
            <a:avLst/>
          </a:prstGeom>
        </p:spPr>
        <p:txBody>
          <a:bodyPr wrap="square">
            <a:spAutoFit/>
          </a:bodyPr>
          <a:lstStyle/>
          <a:p>
            <a:pPr algn="l"/>
            <a:r>
              <a:rPr lang="nl-BE" dirty="0">
                <a:solidFill>
                  <a:schemeClr val="bg1">
                    <a:lumMod val="50000"/>
                  </a:schemeClr>
                </a:solidFill>
                <a:latin typeface="Arial" pitchFamily="34" charset="0"/>
                <a:cs typeface="Arial" pitchFamily="34" charset="0"/>
              </a:rPr>
              <a:t>LE CONTRAT EN UN COUP D’OEIL</a:t>
            </a:r>
            <a:endParaRPr lang="nl-BE" dirty="0"/>
          </a:p>
        </p:txBody>
      </p:sp>
      <p:graphicFrame>
        <p:nvGraphicFramePr>
          <p:cNvPr id="4" name="Table 3"/>
          <p:cNvGraphicFramePr>
            <a:graphicFrameLocks noGrp="1"/>
          </p:cNvGraphicFramePr>
          <p:nvPr>
            <p:extLst>
              <p:ext uri="{D42A27DB-BD31-4B8C-83A1-F6EECF244321}">
                <p14:modId xmlns:p14="http://schemas.microsoft.com/office/powerpoint/2010/main" val="3234412360"/>
              </p:ext>
            </p:extLst>
          </p:nvPr>
        </p:nvGraphicFramePr>
        <p:xfrm>
          <a:off x="611560" y="1844824"/>
          <a:ext cx="7704856" cy="2194560"/>
        </p:xfrm>
        <a:graphic>
          <a:graphicData uri="http://schemas.openxmlformats.org/drawingml/2006/table">
            <a:tbl>
              <a:tblPr>
                <a:tableStyleId>{5C22544A-7EE6-4342-B048-85BDC9FD1C3A}</a:tableStyleId>
              </a:tblPr>
              <a:tblGrid>
                <a:gridCol w="2160240">
                  <a:extLst>
                    <a:ext uri="{9D8B030D-6E8A-4147-A177-3AD203B41FA5}">
                      <a16:colId xmlns="" xmlns:a16="http://schemas.microsoft.com/office/drawing/2014/main" val="20000"/>
                    </a:ext>
                  </a:extLst>
                </a:gridCol>
                <a:gridCol w="1723129">
                  <a:extLst>
                    <a:ext uri="{9D8B030D-6E8A-4147-A177-3AD203B41FA5}">
                      <a16:colId xmlns="" xmlns:a16="http://schemas.microsoft.com/office/drawing/2014/main" val="20001"/>
                    </a:ext>
                  </a:extLst>
                </a:gridCol>
                <a:gridCol w="1517231">
                  <a:extLst>
                    <a:ext uri="{9D8B030D-6E8A-4147-A177-3AD203B41FA5}">
                      <a16:colId xmlns="" xmlns:a16="http://schemas.microsoft.com/office/drawing/2014/main" val="20002"/>
                    </a:ext>
                  </a:extLst>
                </a:gridCol>
                <a:gridCol w="1224136">
                  <a:extLst>
                    <a:ext uri="{9D8B030D-6E8A-4147-A177-3AD203B41FA5}">
                      <a16:colId xmlns="" xmlns:a16="http://schemas.microsoft.com/office/drawing/2014/main" val="20003"/>
                    </a:ext>
                  </a:extLst>
                </a:gridCol>
                <a:gridCol w="1080120">
                  <a:extLst>
                    <a:ext uri="{9D8B030D-6E8A-4147-A177-3AD203B41FA5}">
                      <a16:colId xmlns="" xmlns:a16="http://schemas.microsoft.com/office/drawing/2014/main" val="20004"/>
                    </a:ext>
                  </a:extLst>
                </a:gridCol>
              </a:tblGrid>
              <a:tr h="248285">
                <a:tc>
                  <a:txBody>
                    <a:bodyPr/>
                    <a:lstStyle/>
                    <a:p>
                      <a:pPr>
                        <a:spcAft>
                          <a:spcPts val="0"/>
                        </a:spcAft>
                      </a:pPr>
                      <a:r>
                        <a:rPr lang="fr-FR" sz="1600" dirty="0">
                          <a:effectLst/>
                        </a:rPr>
                        <a:t>Matières assurées</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Somme assurée</a:t>
                      </a:r>
                      <a:endParaRPr lang="fr-BE" sz="1600" dirty="0">
                        <a:effectLst/>
                      </a:endParaRPr>
                    </a:p>
                    <a:p>
                      <a:pPr algn="ctr">
                        <a:spcAft>
                          <a:spcPts val="0"/>
                        </a:spcAft>
                      </a:pPr>
                      <a:r>
                        <a:rPr lang="de-DE" sz="1600" dirty="0">
                          <a:effectLst/>
                        </a:rPr>
                        <a:t>€</a:t>
                      </a:r>
                      <a:endParaRPr lang="fr-BE" sz="1600" dirty="0">
                        <a:effectLst/>
                        <a:latin typeface="Times New Roman"/>
                        <a:ea typeface="Times New Roman"/>
                      </a:endParaRPr>
                    </a:p>
                  </a:txBody>
                  <a:tcPr marL="19050" marR="19050" marT="0" marB="0"/>
                </a:tc>
                <a:tc>
                  <a:txBody>
                    <a:bodyPr/>
                    <a:lstStyle/>
                    <a:p>
                      <a:pPr>
                        <a:spcAft>
                          <a:spcPts val="0"/>
                        </a:spcAft>
                      </a:pPr>
                      <a:r>
                        <a:rPr lang="fr-FR" sz="1600" dirty="0">
                          <a:effectLst/>
                        </a:rPr>
                        <a:t>Etendue territoriale</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Minimum litigieux </a:t>
                      </a:r>
                      <a:endParaRPr lang="fr-BE" sz="1600" dirty="0">
                        <a:effectLst/>
                      </a:endParaRPr>
                    </a:p>
                    <a:p>
                      <a:pPr algn="ctr">
                        <a:spcAft>
                          <a:spcPts val="0"/>
                        </a:spcAft>
                      </a:pPr>
                      <a:r>
                        <a:rPr lang="de-DE" sz="1600" dirty="0">
                          <a:effectLst/>
                        </a:rPr>
                        <a:t>€</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Délai</a:t>
                      </a:r>
                      <a:endParaRPr lang="fr-BE" sz="1600" dirty="0">
                        <a:effectLst/>
                      </a:endParaRPr>
                    </a:p>
                    <a:p>
                      <a:pPr algn="ctr">
                        <a:spcAft>
                          <a:spcPts val="0"/>
                        </a:spcAft>
                      </a:pPr>
                      <a:r>
                        <a:rPr lang="fr-FR" sz="1600" dirty="0">
                          <a:effectLst/>
                        </a:rPr>
                        <a:t>d’attente</a:t>
                      </a:r>
                      <a:endParaRPr lang="fr-BE" sz="1600" dirty="0">
                        <a:effectLst/>
                        <a:latin typeface="Times New Roman"/>
                        <a:ea typeface="Times New Roman"/>
                      </a:endParaRPr>
                    </a:p>
                  </a:txBody>
                  <a:tcPr marL="19050" marR="19050" marT="0" marB="0"/>
                </a:tc>
                <a:extLst>
                  <a:ext uri="{0D108BD9-81ED-4DB2-BD59-A6C34878D82A}">
                    <a16:rowId xmlns="" xmlns:a16="http://schemas.microsoft.com/office/drawing/2014/main" val="10000"/>
                  </a:ext>
                </a:extLst>
              </a:tr>
              <a:tr h="156845">
                <a:tc>
                  <a:txBody>
                    <a:bodyPr/>
                    <a:lstStyle/>
                    <a:p>
                      <a:pPr>
                        <a:spcAft>
                          <a:spcPts val="0"/>
                        </a:spcAft>
                      </a:pPr>
                      <a:r>
                        <a:rPr lang="fr-FR" sz="1600" dirty="0">
                          <a:effectLst/>
                        </a:rPr>
                        <a:t>Recours civil</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37.500</a:t>
                      </a:r>
                      <a:endParaRPr lang="fr-BE" sz="1600" dirty="0">
                        <a:effectLst/>
                        <a:latin typeface="Times New Roman"/>
                        <a:ea typeface="Times New Roman"/>
                      </a:endParaRPr>
                    </a:p>
                  </a:txBody>
                  <a:tcPr marL="19050" marR="19050" marT="0" marB="0"/>
                </a:tc>
                <a:tc>
                  <a:txBody>
                    <a:bodyPr/>
                    <a:lstStyle/>
                    <a:p>
                      <a:pPr>
                        <a:spcAft>
                          <a:spcPts val="0"/>
                        </a:spcAft>
                      </a:pPr>
                      <a:r>
                        <a:rPr lang="fr-FR" sz="1600" dirty="0">
                          <a:effectLst/>
                        </a:rPr>
                        <a:t>Europe + pays méditerranéens</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0</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aucun</a:t>
                      </a:r>
                      <a:endParaRPr lang="fr-BE" sz="1600" dirty="0">
                        <a:effectLst/>
                        <a:latin typeface="Times New Roman"/>
                        <a:ea typeface="Times New Roman"/>
                      </a:endParaRPr>
                    </a:p>
                  </a:txBody>
                  <a:tcPr marL="19050" marR="19050" marT="0" marB="0"/>
                </a:tc>
                <a:extLst>
                  <a:ext uri="{0D108BD9-81ED-4DB2-BD59-A6C34878D82A}">
                    <a16:rowId xmlns="" xmlns:a16="http://schemas.microsoft.com/office/drawing/2014/main" val="10001"/>
                  </a:ext>
                </a:extLst>
              </a:tr>
              <a:tr h="156845">
                <a:tc>
                  <a:txBody>
                    <a:bodyPr/>
                    <a:lstStyle/>
                    <a:p>
                      <a:pPr>
                        <a:spcAft>
                          <a:spcPts val="0"/>
                        </a:spcAft>
                      </a:pPr>
                      <a:r>
                        <a:rPr lang="fr-FR" sz="1600">
                          <a:effectLst/>
                        </a:rPr>
                        <a:t>Défense pénale</a:t>
                      </a:r>
                      <a:endParaRPr lang="fr-BE" sz="1600">
                        <a:effectLst/>
                        <a:latin typeface="Times New Roman"/>
                        <a:ea typeface="Times New Roman"/>
                      </a:endParaRPr>
                    </a:p>
                  </a:txBody>
                  <a:tcPr marL="19050" marR="19050" marT="0" marB="0"/>
                </a:tc>
                <a:tc>
                  <a:txBody>
                    <a:bodyPr/>
                    <a:lstStyle/>
                    <a:p>
                      <a:pPr algn="ctr">
                        <a:spcAft>
                          <a:spcPts val="0"/>
                        </a:spcAft>
                      </a:pPr>
                      <a:r>
                        <a:rPr lang="fr-FR" sz="1600">
                          <a:effectLst/>
                        </a:rPr>
                        <a:t>37.500</a:t>
                      </a:r>
                      <a:endParaRPr lang="fr-BE" sz="1600">
                        <a:effectLst/>
                        <a:latin typeface="Times New Roman"/>
                        <a:ea typeface="Times New Roman"/>
                      </a:endParaRPr>
                    </a:p>
                  </a:txBody>
                  <a:tcPr marL="19050" marR="19050" marT="0" marB="0"/>
                </a:tc>
                <a:tc>
                  <a:txBody>
                    <a:bodyPr/>
                    <a:lstStyle/>
                    <a:p>
                      <a:pPr>
                        <a:spcAft>
                          <a:spcPts val="0"/>
                        </a:spcAft>
                      </a:pPr>
                      <a:r>
                        <a:rPr lang="fr-FR" sz="1600" dirty="0">
                          <a:effectLst/>
                        </a:rPr>
                        <a:t>Europe + pays méditerranéens</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a:effectLst/>
                        </a:rPr>
                        <a:t>0</a:t>
                      </a:r>
                      <a:endParaRPr lang="fr-BE" sz="1600">
                        <a:effectLst/>
                        <a:latin typeface="Times New Roman"/>
                        <a:ea typeface="Times New Roman"/>
                      </a:endParaRPr>
                    </a:p>
                  </a:txBody>
                  <a:tcPr marL="19050" marR="19050" marT="0" marB="0"/>
                </a:tc>
                <a:tc>
                  <a:txBody>
                    <a:bodyPr/>
                    <a:lstStyle/>
                    <a:p>
                      <a:pPr algn="ctr">
                        <a:spcAft>
                          <a:spcPts val="0"/>
                        </a:spcAft>
                      </a:pPr>
                      <a:r>
                        <a:rPr lang="fr-FR" sz="1600" dirty="0">
                          <a:effectLst/>
                        </a:rPr>
                        <a:t>aucun</a:t>
                      </a:r>
                      <a:endParaRPr lang="fr-BE" sz="1600" dirty="0">
                        <a:effectLst/>
                        <a:latin typeface="Times New Roman"/>
                        <a:ea typeface="Times New Roman"/>
                      </a:endParaRPr>
                    </a:p>
                  </a:txBody>
                  <a:tcPr marL="19050" marR="19050" marT="0" marB="0"/>
                </a:tc>
                <a:extLst>
                  <a:ext uri="{0D108BD9-81ED-4DB2-BD59-A6C34878D82A}">
                    <a16:rowId xmlns="" xmlns:a16="http://schemas.microsoft.com/office/drawing/2014/main" val="10002"/>
                  </a:ext>
                </a:extLst>
              </a:tr>
              <a:tr h="156845">
                <a:tc>
                  <a:txBody>
                    <a:bodyPr/>
                    <a:lstStyle/>
                    <a:p>
                      <a:pPr>
                        <a:spcAft>
                          <a:spcPts val="0"/>
                        </a:spcAft>
                      </a:pPr>
                      <a:r>
                        <a:rPr lang="fr-FR" sz="1600" dirty="0">
                          <a:effectLst/>
                        </a:rPr>
                        <a:t>Droit du travail et </a:t>
                      </a:r>
                    </a:p>
                    <a:p>
                      <a:pPr>
                        <a:spcAft>
                          <a:spcPts val="0"/>
                        </a:spcAft>
                      </a:pPr>
                      <a:r>
                        <a:rPr lang="fr-FR" sz="1600" dirty="0">
                          <a:effectLst/>
                        </a:rPr>
                        <a:t>droit social</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a:effectLst/>
                        </a:rPr>
                        <a:t>10.000</a:t>
                      </a:r>
                      <a:endParaRPr lang="fr-BE" sz="1600">
                        <a:effectLst/>
                        <a:latin typeface="Times New Roman"/>
                        <a:ea typeface="Times New Roman"/>
                      </a:endParaRPr>
                    </a:p>
                  </a:txBody>
                  <a:tcPr marL="19050" marR="19050" marT="0" marB="0"/>
                </a:tc>
                <a:tc>
                  <a:txBody>
                    <a:bodyPr/>
                    <a:lstStyle/>
                    <a:p>
                      <a:pPr>
                        <a:spcAft>
                          <a:spcPts val="0"/>
                        </a:spcAft>
                      </a:pPr>
                      <a:r>
                        <a:rPr lang="fr-FR" sz="1600" dirty="0">
                          <a:effectLst/>
                        </a:rPr>
                        <a:t>Belgique</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350</a:t>
                      </a:r>
                      <a:endParaRPr lang="fr-BE" sz="1600" dirty="0">
                        <a:effectLst/>
                        <a:latin typeface="Times New Roman"/>
                        <a:ea typeface="Times New Roman"/>
                      </a:endParaRPr>
                    </a:p>
                  </a:txBody>
                  <a:tcPr marL="19050" marR="19050" marT="0" marB="0"/>
                </a:tc>
                <a:tc>
                  <a:txBody>
                    <a:bodyPr/>
                    <a:lstStyle/>
                    <a:p>
                      <a:pPr algn="ctr">
                        <a:spcAft>
                          <a:spcPts val="0"/>
                        </a:spcAft>
                      </a:pPr>
                      <a:r>
                        <a:rPr lang="fr-FR" sz="1600" dirty="0">
                          <a:effectLst/>
                        </a:rPr>
                        <a:t>3 mois</a:t>
                      </a:r>
                      <a:endParaRPr lang="fr-BE" sz="1600" dirty="0">
                        <a:effectLst/>
                        <a:latin typeface="Times New Roman"/>
                        <a:ea typeface="Times New Roman"/>
                      </a:endParaRPr>
                    </a:p>
                  </a:txBody>
                  <a:tcPr marL="19050" marR="19050" marT="0" marB="0"/>
                </a:tc>
                <a:extLst>
                  <a:ext uri="{0D108BD9-81ED-4DB2-BD59-A6C34878D82A}">
                    <a16:rowId xmlns="" xmlns:a16="http://schemas.microsoft.com/office/drawing/2014/main" val="10003"/>
                  </a:ext>
                </a:extLst>
              </a:tr>
            </a:tbl>
          </a:graphicData>
        </a:graphic>
      </p:graphicFrame>
      <p:sp>
        <p:nvSpPr>
          <p:cNvPr id="5" name="TextBox 4"/>
          <p:cNvSpPr txBox="1"/>
          <p:nvPr/>
        </p:nvSpPr>
        <p:spPr>
          <a:xfrm>
            <a:off x="323527" y="4669537"/>
            <a:ext cx="4176465" cy="480131"/>
          </a:xfrm>
          <a:prstGeom prst="rect">
            <a:avLst/>
          </a:prstGeom>
          <a:noFill/>
        </p:spPr>
        <p:txBody>
          <a:bodyPr wrap="square" rtlCol="0">
            <a:spAutoFit/>
          </a:bodyPr>
          <a:lstStyle/>
          <a:p>
            <a:r>
              <a:rPr lang="fr-BE" dirty="0"/>
              <a:t> </a:t>
            </a:r>
            <a:r>
              <a:rPr lang="fr-BE" sz="2000" dirty="0"/>
              <a:t>Prime: 45,00 EUR TTC (9,25%)</a:t>
            </a:r>
          </a:p>
        </p:txBody>
      </p:sp>
      <p:sp>
        <p:nvSpPr>
          <p:cNvPr id="3" name="TextBox 2"/>
          <p:cNvSpPr txBox="1"/>
          <p:nvPr/>
        </p:nvSpPr>
        <p:spPr>
          <a:xfrm>
            <a:off x="539552" y="1484784"/>
            <a:ext cx="184731" cy="480131"/>
          </a:xfrm>
          <a:prstGeom prst="rect">
            <a:avLst/>
          </a:prstGeom>
          <a:noFill/>
        </p:spPr>
        <p:txBody>
          <a:bodyPr wrap="none" rtlCol="0">
            <a:spAutoFit/>
          </a:bodyPr>
          <a:lstStyle/>
          <a:p>
            <a:endParaRPr lang="fr-BE" dirty="0"/>
          </a:p>
        </p:txBody>
      </p:sp>
    </p:spTree>
    <p:extLst>
      <p:ext uri="{BB962C8B-B14F-4D97-AF65-F5344CB8AC3E}">
        <p14:creationId xmlns:p14="http://schemas.microsoft.com/office/powerpoint/2010/main" val="2909901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fld id="{9850B9B4-D4BA-48FF-BFF7-C48140E9FF93}" type="slidenum">
              <a:rPr lang="en-US" smtClean="0"/>
              <a:pPr/>
              <a:t>12</a:t>
            </a:fld>
            <a:endParaRPr lang="en-US"/>
          </a:p>
        </p:txBody>
      </p:sp>
      <p:sp>
        <p:nvSpPr>
          <p:cNvPr id="31747" name="Rectangle 2"/>
          <p:cNvSpPr>
            <a:spLocks noChangeArrowheads="1"/>
          </p:cNvSpPr>
          <p:nvPr/>
        </p:nvSpPr>
        <p:spPr bwMode="auto">
          <a:xfrm>
            <a:off x="0" y="30907"/>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31748" name="Rectangle 8"/>
          <p:cNvSpPr>
            <a:spLocks noChangeArrowheads="1"/>
          </p:cNvSpPr>
          <p:nvPr/>
        </p:nvSpPr>
        <p:spPr bwMode="auto">
          <a:xfrm>
            <a:off x="107504" y="428605"/>
            <a:ext cx="4464496" cy="387798"/>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ETENDUE DU CONTRAT </a:t>
            </a:r>
          </a:p>
        </p:txBody>
      </p:sp>
      <p:sp>
        <p:nvSpPr>
          <p:cNvPr id="2" name="TextBox 1"/>
          <p:cNvSpPr txBox="1"/>
          <p:nvPr/>
        </p:nvSpPr>
        <p:spPr>
          <a:xfrm>
            <a:off x="107504" y="1268760"/>
            <a:ext cx="8136904" cy="6115520"/>
          </a:xfrm>
          <a:prstGeom prst="rect">
            <a:avLst/>
          </a:prstGeom>
          <a:noFill/>
        </p:spPr>
        <p:txBody>
          <a:bodyPr wrap="square" rtlCol="0">
            <a:spAutoFit/>
          </a:bodyPr>
          <a:lstStyle/>
          <a:p>
            <a:pPr algn="l"/>
            <a:r>
              <a:rPr lang="fr-BE" dirty="0"/>
              <a:t>Quelles sont les matières assurées?</a:t>
            </a:r>
          </a:p>
          <a:p>
            <a:pPr algn="just"/>
            <a:endParaRPr lang="fr-BE" sz="1800" dirty="0"/>
          </a:p>
          <a:p>
            <a:pPr algn="l"/>
            <a:r>
              <a:rPr lang="fr-FR" sz="1800" b="1" dirty="0"/>
              <a:t>1. Recours civil</a:t>
            </a:r>
            <a:endParaRPr lang="fr-BE" sz="1800" dirty="0"/>
          </a:p>
          <a:p>
            <a:pPr algn="just"/>
            <a:r>
              <a:rPr lang="fr-FR" sz="1800" dirty="0"/>
              <a:t>Les actions en dommages et intérêts menées par vous contre un ou des tiers et fondées sur une responsabilité civile extracontractuelle.</a:t>
            </a:r>
            <a:endParaRPr lang="fr-BE" sz="1800" dirty="0"/>
          </a:p>
          <a:p>
            <a:pPr algn="just"/>
            <a:r>
              <a:rPr lang="fr-FR" sz="1800" dirty="0"/>
              <a:t>Notre assistance vous est aussi acquise pour faire valoir vos droits auprès du «Fonds d’Aide aux Victimes d’Actes Intentionnels de Violence».</a:t>
            </a:r>
            <a:endParaRPr lang="fr-BE" sz="1800" dirty="0"/>
          </a:p>
          <a:p>
            <a:pPr algn="just"/>
            <a:r>
              <a:rPr lang="fr-BE" sz="1800" dirty="0"/>
              <a:t> </a:t>
            </a:r>
          </a:p>
          <a:p>
            <a:pPr algn="just"/>
            <a:r>
              <a:rPr lang="fr-BE" sz="1600" dirty="0"/>
              <a:t>Exemples:</a:t>
            </a:r>
          </a:p>
          <a:p>
            <a:pPr marL="285750" lvl="0" indent="-285750" algn="just">
              <a:buFontTx/>
              <a:buChar char="-"/>
            </a:pPr>
            <a:r>
              <a:rPr lang="fr-BE" sz="1600" dirty="0"/>
              <a:t>à l’occasion d’un accident sur le chemin du travail, indépendamment de la réparation prévue dans le cadre de l’assurance-loi pour indemniser la perte de rémunération, vous auriez par ailleurs la possibilité de faire valoir un dommage moral à l’encontre d’un tiers, responsable de l’accident de roulage dont vous seriez victime;</a:t>
            </a:r>
          </a:p>
          <a:p>
            <a:pPr marL="285750" lvl="0" indent="-285750" algn="just">
              <a:buFontTx/>
              <a:buChar char="-"/>
            </a:pPr>
            <a:r>
              <a:rPr lang="fr-BE" sz="1600" dirty="0"/>
              <a:t>vous êtes en intervention sur un incendie et pris à partie par une bande qui vous caillasse;</a:t>
            </a:r>
          </a:p>
          <a:p>
            <a:pPr marL="285750" lvl="0" indent="-285750" algn="just">
              <a:buFontTx/>
              <a:buChar char="-"/>
            </a:pPr>
            <a:r>
              <a:rPr lang="fr-BE" sz="1600" dirty="0"/>
              <a:t>lors de la prise en charge d’une personne blessée, celle-ci, sous influence de stupéfiants, vous agresse violemment;</a:t>
            </a:r>
          </a:p>
          <a:p>
            <a:pPr marL="285750" lvl="0" indent="-285750" algn="just">
              <a:buFontTx/>
              <a:buChar char="-"/>
            </a:pPr>
            <a:r>
              <a:rPr lang="fr-BE" sz="1600" dirty="0"/>
              <a:t>lors d’une arrestation, le suspect se rebelle et vous blesse…          </a:t>
            </a:r>
          </a:p>
          <a:p>
            <a:pPr marL="285750" lvl="0" indent="-285750" algn="just">
              <a:buFontTx/>
              <a:buChar char="-"/>
            </a:pPr>
            <a:endParaRPr lang="fr-BE" sz="1600" dirty="0"/>
          </a:p>
          <a:p>
            <a:pPr lvl="0" algn="just"/>
            <a:endParaRPr lang="fr-BE" sz="1600" dirty="0"/>
          </a:p>
          <a:p>
            <a:pPr algn="just"/>
            <a:endParaRPr lang="fr-BE" sz="1800" dirty="0"/>
          </a:p>
          <a:p>
            <a:pPr algn="just"/>
            <a:endParaRPr lang="fr-BE" sz="1800" dirty="0"/>
          </a:p>
        </p:txBody>
      </p:sp>
    </p:spTree>
    <p:extLst>
      <p:ext uri="{BB962C8B-B14F-4D97-AF65-F5344CB8AC3E}">
        <p14:creationId xmlns:p14="http://schemas.microsoft.com/office/powerpoint/2010/main" val="346866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fld id="{9850B9B4-D4BA-48FF-BFF7-C48140E9FF93}" type="slidenum">
              <a:rPr lang="en-US" smtClean="0"/>
              <a:pPr/>
              <a:t>13</a:t>
            </a:fld>
            <a:endParaRPr lang="en-US"/>
          </a:p>
        </p:txBody>
      </p:sp>
      <p:sp>
        <p:nvSpPr>
          <p:cNvPr id="31747" name="Rectangle 2"/>
          <p:cNvSpPr>
            <a:spLocks noChangeArrowheads="1"/>
          </p:cNvSpPr>
          <p:nvPr/>
        </p:nvSpPr>
        <p:spPr bwMode="auto">
          <a:xfrm>
            <a:off x="0" y="30907"/>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31748" name="Rectangle 8"/>
          <p:cNvSpPr>
            <a:spLocks noChangeArrowheads="1"/>
          </p:cNvSpPr>
          <p:nvPr/>
        </p:nvSpPr>
        <p:spPr bwMode="auto">
          <a:xfrm>
            <a:off x="107504" y="428605"/>
            <a:ext cx="4464496" cy="387798"/>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ETENDUE DU CONTRAT </a:t>
            </a:r>
          </a:p>
        </p:txBody>
      </p:sp>
      <p:sp>
        <p:nvSpPr>
          <p:cNvPr id="2" name="TextBox 1"/>
          <p:cNvSpPr txBox="1"/>
          <p:nvPr/>
        </p:nvSpPr>
        <p:spPr>
          <a:xfrm>
            <a:off x="107504" y="1268760"/>
            <a:ext cx="8136904" cy="5016758"/>
          </a:xfrm>
          <a:prstGeom prst="rect">
            <a:avLst/>
          </a:prstGeom>
          <a:noFill/>
        </p:spPr>
        <p:txBody>
          <a:bodyPr wrap="square" rtlCol="0">
            <a:spAutoFit/>
          </a:bodyPr>
          <a:lstStyle/>
          <a:p>
            <a:pPr algn="l"/>
            <a:r>
              <a:rPr lang="fr-BE" dirty="0"/>
              <a:t>Quelles sont les matières assurées?</a:t>
            </a:r>
          </a:p>
          <a:p>
            <a:pPr algn="just"/>
            <a:endParaRPr lang="fr-BE" sz="1800" dirty="0"/>
          </a:p>
          <a:p>
            <a:pPr algn="l"/>
            <a:r>
              <a:rPr lang="fr-FR" sz="1800" b="1" dirty="0"/>
              <a:t>2. Défense pénale</a:t>
            </a:r>
            <a:endParaRPr lang="fr-BE" sz="1800" dirty="0"/>
          </a:p>
          <a:p>
            <a:pPr algn="just"/>
            <a:r>
              <a:rPr lang="fr-FR" sz="1800" dirty="0"/>
              <a:t>La défense pénale lorsque vous êtes poursuivi pour infraction aux lois, arrêtés, décrets et/ou règlements ainsi qu'un recours en grâce par cas d'assurance si vous avez été condamné à une privation de liberté.</a:t>
            </a:r>
            <a:endParaRPr lang="fr-BE" sz="1800" dirty="0"/>
          </a:p>
          <a:p>
            <a:pPr algn="just"/>
            <a:r>
              <a:rPr lang="fr-FR" sz="1800" dirty="0"/>
              <a:t>La garantie est exclue pour les crimes et les crimes correctionnalisés et, pour toutes les autres infractions intentionnelles, la garantie ne vous sera accordée que pour autant que la décision judiciaire passée en force de chose jugée vous acquitte.</a:t>
            </a:r>
          </a:p>
          <a:p>
            <a:pPr algn="l"/>
            <a:endParaRPr lang="fr-FR" sz="1800" dirty="0"/>
          </a:p>
          <a:p>
            <a:pPr algn="l"/>
            <a:r>
              <a:rPr lang="fr-FR" sz="1600" dirty="0"/>
              <a:t>Exemples:</a:t>
            </a:r>
            <a:r>
              <a:rPr lang="fr-BE" sz="1600" dirty="0"/>
              <a:t> </a:t>
            </a:r>
          </a:p>
          <a:p>
            <a:pPr marL="285750" lvl="0" indent="-285750" algn="just">
              <a:buFontTx/>
              <a:buChar char="-"/>
            </a:pPr>
            <a:r>
              <a:rPr lang="fr-BE" sz="1600" dirty="0"/>
              <a:t>lorsqu’en cas de blessures graves, voire du décès d’un travailleur dans votre entreprise, en votre qualité de conseiller en prévention, vous êtes attrait devant le Tribunal correctionnel, aux côtés de votre employeur, du chef de « coups et blessures involontaires » (ayant le cas échéant entraîné la mort sans intention de la donner)…</a:t>
            </a:r>
          </a:p>
          <a:p>
            <a:pPr algn="l"/>
            <a:endParaRPr lang="fr-BE" sz="1800" dirty="0"/>
          </a:p>
        </p:txBody>
      </p:sp>
    </p:spTree>
    <p:extLst>
      <p:ext uri="{BB962C8B-B14F-4D97-AF65-F5344CB8AC3E}">
        <p14:creationId xmlns:p14="http://schemas.microsoft.com/office/powerpoint/2010/main" val="156305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fld id="{9850B9B4-D4BA-48FF-BFF7-C48140E9FF93}" type="slidenum">
              <a:rPr lang="en-US" smtClean="0"/>
              <a:pPr/>
              <a:t>14</a:t>
            </a:fld>
            <a:endParaRPr lang="en-US"/>
          </a:p>
        </p:txBody>
      </p:sp>
      <p:sp>
        <p:nvSpPr>
          <p:cNvPr id="31747" name="Rectangle 2"/>
          <p:cNvSpPr>
            <a:spLocks noChangeArrowheads="1"/>
          </p:cNvSpPr>
          <p:nvPr/>
        </p:nvSpPr>
        <p:spPr bwMode="auto">
          <a:xfrm>
            <a:off x="0" y="30907"/>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31748" name="Rectangle 8"/>
          <p:cNvSpPr>
            <a:spLocks noChangeArrowheads="1"/>
          </p:cNvSpPr>
          <p:nvPr/>
        </p:nvSpPr>
        <p:spPr bwMode="auto">
          <a:xfrm>
            <a:off x="107504" y="428605"/>
            <a:ext cx="4464496" cy="387798"/>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ETENDUE DU CONTRAT </a:t>
            </a:r>
          </a:p>
        </p:txBody>
      </p:sp>
      <p:sp>
        <p:nvSpPr>
          <p:cNvPr id="2" name="TextBox 1"/>
          <p:cNvSpPr txBox="1"/>
          <p:nvPr/>
        </p:nvSpPr>
        <p:spPr>
          <a:xfrm>
            <a:off x="107504" y="1196752"/>
            <a:ext cx="8136904" cy="5401479"/>
          </a:xfrm>
          <a:prstGeom prst="rect">
            <a:avLst/>
          </a:prstGeom>
          <a:noFill/>
        </p:spPr>
        <p:txBody>
          <a:bodyPr wrap="square" rtlCol="0">
            <a:spAutoFit/>
          </a:bodyPr>
          <a:lstStyle/>
          <a:p>
            <a:pPr algn="l"/>
            <a:r>
              <a:rPr lang="fr-BE" dirty="0"/>
              <a:t>Quelles sont les matières assurées?</a:t>
            </a:r>
          </a:p>
          <a:p>
            <a:pPr algn="just"/>
            <a:endParaRPr lang="fr-BE" sz="1800" dirty="0"/>
          </a:p>
          <a:p>
            <a:pPr algn="l"/>
            <a:r>
              <a:rPr lang="fr-FR" sz="1800" b="1" dirty="0"/>
              <a:t>3. Droit du travail et droit social</a:t>
            </a:r>
            <a:endParaRPr lang="fr-BE" sz="1800" dirty="0"/>
          </a:p>
          <a:p>
            <a:pPr algn="just"/>
            <a:r>
              <a:rPr lang="fr-FR" sz="1800" dirty="0"/>
              <a:t>La sauvegarde de vos intérêts juridiques lors de litiges qui sont, en droit belge, de la compétence des tribunaux du travail ou de tribunaux assimilés.</a:t>
            </a:r>
            <a:endParaRPr lang="fr-BE" sz="1800" dirty="0"/>
          </a:p>
          <a:p>
            <a:pPr algn="just"/>
            <a:r>
              <a:rPr lang="fr-FR" sz="1800" dirty="0"/>
              <a:t>En ce qui concerne les dirigeants d'entreprises, c'est-à-dire les actionnaires, propriétaires ou personnes qui rapportent directement ou font partie du conseil d'administration, la garantie est limitée aux cas d'assurance relatifs à la législation sociale en matière d'handicapés, d'assurance maladie-invalidité, d'allocations familiales, de pensions ou d'accidents de travail.</a:t>
            </a:r>
          </a:p>
          <a:p>
            <a:pPr algn="just"/>
            <a:endParaRPr lang="fr-FR" sz="1800" dirty="0"/>
          </a:p>
          <a:p>
            <a:pPr algn="just"/>
            <a:r>
              <a:rPr lang="fr-FR" sz="1600" dirty="0"/>
              <a:t>Exemples:</a:t>
            </a:r>
          </a:p>
          <a:p>
            <a:pPr lvl="0" algn="just"/>
            <a:r>
              <a:rPr lang="fr-BE" sz="1600" dirty="0"/>
              <a:t>des litiges que vous pouvez rencontrer contre votre employeur du chef</a:t>
            </a:r>
          </a:p>
          <a:p>
            <a:pPr marL="285750" lvl="0" indent="-285750" algn="just">
              <a:buFontTx/>
              <a:buChar char="-"/>
            </a:pPr>
            <a:r>
              <a:rPr lang="fr-BE" sz="1600" dirty="0"/>
              <a:t>de l’exécution du contrat de travail ; promotion, barème, </a:t>
            </a:r>
          </a:p>
          <a:p>
            <a:pPr marL="285750" lvl="0" indent="-285750" algn="just">
              <a:buFontTx/>
              <a:buChar char="-"/>
            </a:pPr>
            <a:r>
              <a:rPr lang="fr-BE" sz="1600" dirty="0"/>
              <a:t>du respect de la protection légale des conseillers en préventions en cas de licenciement,</a:t>
            </a:r>
          </a:p>
          <a:p>
            <a:pPr marL="285750" lvl="0" indent="-285750" algn="just">
              <a:buFontTx/>
              <a:buChar char="-"/>
            </a:pPr>
            <a:r>
              <a:rPr lang="fr-BE" sz="1600" dirty="0"/>
              <a:t>de harcèlement moral au travail, </a:t>
            </a:r>
          </a:p>
          <a:p>
            <a:pPr marL="285750" lvl="0" indent="-285750" algn="just">
              <a:buFontTx/>
              <a:buChar char="-"/>
            </a:pPr>
            <a:r>
              <a:rPr lang="fr-BE" sz="1600" dirty="0"/>
              <a:t>de procédure disciplinaire…</a:t>
            </a:r>
          </a:p>
          <a:p>
            <a:pPr algn="l"/>
            <a:r>
              <a:rPr lang="fr-BE" sz="1600" dirty="0"/>
              <a:t> </a:t>
            </a:r>
          </a:p>
        </p:txBody>
      </p:sp>
    </p:spTree>
    <p:extLst>
      <p:ext uri="{BB962C8B-B14F-4D97-AF65-F5344CB8AC3E}">
        <p14:creationId xmlns:p14="http://schemas.microsoft.com/office/powerpoint/2010/main" val="1044034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fld id="{9850B9B4-D4BA-48FF-BFF7-C48140E9FF93}" type="slidenum">
              <a:rPr lang="en-US" smtClean="0"/>
              <a:pPr/>
              <a:t>15</a:t>
            </a:fld>
            <a:endParaRPr lang="en-US"/>
          </a:p>
        </p:txBody>
      </p:sp>
      <p:sp>
        <p:nvSpPr>
          <p:cNvPr id="31747" name="Rectangle 2"/>
          <p:cNvSpPr>
            <a:spLocks noChangeArrowheads="1"/>
          </p:cNvSpPr>
          <p:nvPr/>
        </p:nvSpPr>
        <p:spPr bwMode="auto">
          <a:xfrm>
            <a:off x="0" y="30907"/>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31748" name="Rectangle 8"/>
          <p:cNvSpPr>
            <a:spLocks noChangeArrowheads="1"/>
          </p:cNvSpPr>
          <p:nvPr/>
        </p:nvSpPr>
        <p:spPr bwMode="auto">
          <a:xfrm>
            <a:off x="107504" y="428605"/>
            <a:ext cx="4464496" cy="387798"/>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ETENDUE DU CONTRAT </a:t>
            </a:r>
          </a:p>
        </p:txBody>
      </p:sp>
      <p:sp>
        <p:nvSpPr>
          <p:cNvPr id="2" name="TextBox 1"/>
          <p:cNvSpPr txBox="1"/>
          <p:nvPr/>
        </p:nvSpPr>
        <p:spPr>
          <a:xfrm>
            <a:off x="107504" y="1268760"/>
            <a:ext cx="8136904" cy="3511731"/>
          </a:xfrm>
          <a:prstGeom prst="rect">
            <a:avLst/>
          </a:prstGeom>
          <a:noFill/>
        </p:spPr>
        <p:txBody>
          <a:bodyPr wrap="square" rtlCol="0">
            <a:spAutoFit/>
          </a:bodyPr>
          <a:lstStyle/>
          <a:p>
            <a:pPr algn="l"/>
            <a:endParaRPr lang="fr-BE" dirty="0"/>
          </a:p>
          <a:p>
            <a:pPr algn="l"/>
            <a:r>
              <a:rPr lang="fr-BE" dirty="0"/>
              <a:t>Quelles sont les matières assurées?</a:t>
            </a:r>
          </a:p>
          <a:p>
            <a:pPr algn="just"/>
            <a:endParaRPr lang="fr-BE" sz="1800" dirty="0"/>
          </a:p>
          <a:p>
            <a:pPr algn="l"/>
            <a:r>
              <a:rPr lang="fr-FR" sz="1800" b="1" dirty="0"/>
              <a:t>3. Droit du travail et droit social</a:t>
            </a:r>
            <a:endParaRPr lang="fr-BE" sz="1800" dirty="0"/>
          </a:p>
          <a:p>
            <a:pPr algn="l"/>
            <a:endParaRPr lang="fr-FR" sz="1800" dirty="0"/>
          </a:p>
          <a:p>
            <a:pPr algn="l"/>
            <a:r>
              <a:rPr lang="fr-FR" sz="1600" dirty="0"/>
              <a:t>Exemples:</a:t>
            </a:r>
          </a:p>
          <a:p>
            <a:pPr lvl="0" algn="l"/>
            <a:r>
              <a:rPr lang="fr-BE" sz="1600" dirty="0"/>
              <a:t>ou encore les litiges</a:t>
            </a:r>
          </a:p>
          <a:p>
            <a:pPr marL="285750" lvl="0" indent="-285750" algn="l">
              <a:buFont typeface="Arial" pitchFamily="34" charset="0"/>
              <a:buChar char="•"/>
            </a:pPr>
            <a:r>
              <a:rPr lang="fr-BE" sz="1600" dirty="0"/>
              <a:t>contre l’assureur-loi en cas d’accident du travail, </a:t>
            </a:r>
          </a:p>
          <a:p>
            <a:pPr marL="285750" lvl="0" indent="-285750" algn="l">
              <a:buFont typeface="Arial" pitchFamily="34" charset="0"/>
              <a:buChar char="•"/>
            </a:pPr>
            <a:r>
              <a:rPr lang="fr-BE" sz="1600" dirty="0"/>
              <a:t>de sécurité sociale (contre l’ONEM, les mutuelles et l’INAMI, etc.) et relevant de la compétence des juridictions du travail.</a:t>
            </a:r>
          </a:p>
          <a:p>
            <a:pPr algn="l"/>
            <a:endParaRPr lang="fr-BE" sz="1800" dirty="0"/>
          </a:p>
        </p:txBody>
      </p:sp>
    </p:spTree>
    <p:extLst>
      <p:ext uri="{BB962C8B-B14F-4D97-AF65-F5344CB8AC3E}">
        <p14:creationId xmlns:p14="http://schemas.microsoft.com/office/powerpoint/2010/main" val="1420428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xfrm>
            <a:off x="827584" y="6407150"/>
            <a:ext cx="5486400" cy="241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itchFamily="34" charset="0"/>
                <a:cs typeface="Times New Roman" pitchFamily="18" charset="0"/>
              </a:defRPr>
            </a:lvl1pPr>
            <a:lvl2pPr marL="742950" indent="-285750" eaLnBrk="0" hangingPunct="0">
              <a:defRPr sz="2800">
                <a:solidFill>
                  <a:schemeClr val="tx1"/>
                </a:solidFill>
                <a:latin typeface="Arial" pitchFamily="34" charset="0"/>
                <a:cs typeface="Times New Roman" pitchFamily="18" charset="0"/>
              </a:defRPr>
            </a:lvl2pPr>
            <a:lvl3pPr marL="1143000" indent="-228600" eaLnBrk="0" hangingPunct="0">
              <a:defRPr sz="2800">
                <a:solidFill>
                  <a:schemeClr val="tx1"/>
                </a:solidFill>
                <a:latin typeface="Arial" pitchFamily="34" charset="0"/>
                <a:cs typeface="Times New Roman" pitchFamily="18" charset="0"/>
              </a:defRPr>
            </a:lvl3pPr>
            <a:lvl4pPr marL="1600200" indent="-228600" eaLnBrk="0" hangingPunct="0">
              <a:defRPr sz="2800">
                <a:solidFill>
                  <a:schemeClr val="tx1"/>
                </a:solidFill>
                <a:latin typeface="Arial" pitchFamily="34" charset="0"/>
                <a:cs typeface="Times New Roman" pitchFamily="18" charset="0"/>
              </a:defRPr>
            </a:lvl4pPr>
            <a:lvl5pPr marL="2057400" indent="-228600" eaLnBrk="0" hangingPunct="0">
              <a:defRPr sz="2800">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pitchFamily="34" charset="0"/>
                <a:cs typeface="Times New Roman" pitchFamily="18" charset="0"/>
              </a:defRPr>
            </a:lvl9pPr>
          </a:lstStyle>
          <a:p>
            <a:fld id="{49D683B7-23FD-400C-BD04-EBF2A4804691}" type="slidenum">
              <a:rPr lang="en-US" sz="900" smtClean="0"/>
              <a:pPr/>
              <a:t>16</a:t>
            </a:fld>
            <a:endParaRPr lang="en-US" sz="900"/>
          </a:p>
        </p:txBody>
      </p:sp>
      <p:pic>
        <p:nvPicPr>
          <p:cNvPr id="36867" name="Picture 26" descr="Legal Help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0575" y="1295400"/>
            <a:ext cx="40608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17"/>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lgn="ctr" eaLnBrk="0" hangingPunct="0">
              <a:lnSpc>
                <a:spcPct val="90000"/>
              </a:lnSpc>
              <a:spcBef>
                <a:spcPct val="20000"/>
              </a:spcBef>
              <a:buClr>
                <a:srgbClr val="E7B709"/>
              </a:buClr>
              <a:buSzPct val="120000"/>
              <a:buFont typeface="Times" pitchFamily="18" charset="0"/>
              <a:buNone/>
            </a:pPr>
            <a:endParaRPr lang="fr-BE" sz="1600">
              <a:solidFill>
                <a:srgbClr val="FFFFFF"/>
              </a:solidFill>
            </a:endParaRPr>
          </a:p>
        </p:txBody>
      </p:sp>
      <p:sp>
        <p:nvSpPr>
          <p:cNvPr id="36869" name="Rectangle 19"/>
          <p:cNvSpPr>
            <a:spLocks noChangeArrowheads="1"/>
          </p:cNvSpPr>
          <p:nvPr/>
        </p:nvSpPr>
        <p:spPr bwMode="auto">
          <a:xfrm>
            <a:off x="107504" y="620688"/>
            <a:ext cx="409986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wrap="square" lIns="0" tIns="0" rIns="0" bIns="0">
            <a:spAutoFit/>
          </a:bodyPr>
          <a:lstStyle/>
          <a:p>
            <a:pPr algn="ctr" eaLnBrk="0" hangingPunct="0">
              <a:lnSpc>
                <a:spcPct val="90000"/>
              </a:lnSpc>
              <a:spcBef>
                <a:spcPct val="20000"/>
              </a:spcBef>
              <a:buClr>
                <a:srgbClr val="E7B709"/>
              </a:buClr>
              <a:buSzPct val="120000"/>
              <a:buFont typeface="Times" pitchFamily="18" charset="0"/>
              <a:buNone/>
            </a:pPr>
            <a:r>
              <a:rPr lang="nl-BE" dirty="0">
                <a:solidFill>
                  <a:schemeClr val="bg2"/>
                </a:solidFill>
              </a:rPr>
              <a:t>ARAG Legal HelpLine</a:t>
            </a:r>
          </a:p>
        </p:txBody>
      </p:sp>
      <p:sp>
        <p:nvSpPr>
          <p:cNvPr id="447508" name="Oval 20"/>
          <p:cNvSpPr>
            <a:spLocks noChangeArrowheads="1"/>
          </p:cNvSpPr>
          <p:nvPr/>
        </p:nvSpPr>
        <p:spPr bwMode="auto">
          <a:xfrm>
            <a:off x="609600" y="3733800"/>
            <a:ext cx="2209800" cy="11430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round/>
                <a:headEnd/>
                <a:tailEnd/>
              </a14:hiddenLine>
            </a:ext>
          </a:extLst>
        </p:spPr>
        <p:txBody>
          <a:bodyPr wrap="none" lIns="0" tIns="0" rIns="0" bIns="0" anchor="ctr"/>
          <a:lstStyle/>
          <a:p>
            <a:pPr algn="ctr" eaLnBrk="0" hangingPunct="0">
              <a:lnSpc>
                <a:spcPct val="90000"/>
              </a:lnSpc>
              <a:spcBef>
                <a:spcPct val="20000"/>
              </a:spcBef>
              <a:buClr>
                <a:srgbClr val="E7B709"/>
              </a:buClr>
              <a:buSzPct val="120000"/>
              <a:buFont typeface="Times" pitchFamily="18" charset="0"/>
              <a:buNone/>
            </a:pPr>
            <a:r>
              <a:rPr lang="fr-BE" sz="1600" b="1" dirty="0"/>
              <a:t> </a:t>
            </a:r>
            <a:endParaRPr lang="en-GB" sz="1600" b="1" dirty="0"/>
          </a:p>
        </p:txBody>
      </p:sp>
      <p:sp>
        <p:nvSpPr>
          <p:cNvPr id="447510" name="Text Box 22"/>
          <p:cNvSpPr txBox="1">
            <a:spLocks noChangeArrowheads="1"/>
          </p:cNvSpPr>
          <p:nvPr/>
        </p:nvSpPr>
        <p:spPr bwMode="auto">
          <a:xfrm>
            <a:off x="1066800" y="6324600"/>
            <a:ext cx="71628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0" tIns="0" rIns="0" bIns="0">
            <a:spAutoFit/>
          </a:bodyPr>
          <a:lstStyle>
            <a:lvl1pPr eaLnBrk="0" hangingPunct="0">
              <a:defRPr sz="2800">
                <a:solidFill>
                  <a:schemeClr val="tx1"/>
                </a:solidFill>
                <a:latin typeface="Arial" pitchFamily="34" charset="0"/>
                <a:cs typeface="Times New Roman" pitchFamily="18" charset="0"/>
              </a:defRPr>
            </a:lvl1pPr>
            <a:lvl2pPr marL="742950" indent="-285750" eaLnBrk="0" hangingPunct="0">
              <a:defRPr sz="2800">
                <a:solidFill>
                  <a:schemeClr val="tx1"/>
                </a:solidFill>
                <a:latin typeface="Arial" pitchFamily="34" charset="0"/>
                <a:cs typeface="Times New Roman" pitchFamily="18" charset="0"/>
              </a:defRPr>
            </a:lvl2pPr>
            <a:lvl3pPr marL="1143000" indent="-228600" eaLnBrk="0" hangingPunct="0">
              <a:defRPr sz="2800">
                <a:solidFill>
                  <a:schemeClr val="tx1"/>
                </a:solidFill>
                <a:latin typeface="Arial" pitchFamily="34" charset="0"/>
                <a:cs typeface="Times New Roman" pitchFamily="18" charset="0"/>
              </a:defRPr>
            </a:lvl3pPr>
            <a:lvl4pPr marL="1600200" indent="-228600" eaLnBrk="0" hangingPunct="0">
              <a:defRPr sz="2800">
                <a:solidFill>
                  <a:schemeClr val="tx1"/>
                </a:solidFill>
                <a:latin typeface="Arial" pitchFamily="34" charset="0"/>
                <a:cs typeface="Times New Roman" pitchFamily="18" charset="0"/>
              </a:defRPr>
            </a:lvl4pPr>
            <a:lvl5pPr marL="2057400" indent="-228600" eaLnBrk="0" hangingPunct="0">
              <a:defRPr sz="2800">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pitchFamily="34" charset="0"/>
                <a:cs typeface="Times New Roman" pitchFamily="18" charset="0"/>
              </a:defRPr>
            </a:lvl9pPr>
          </a:lstStyle>
          <a:p>
            <a:pPr>
              <a:lnSpc>
                <a:spcPct val="90000"/>
              </a:lnSpc>
              <a:spcBef>
                <a:spcPct val="50000"/>
              </a:spcBef>
              <a:buClr>
                <a:srgbClr val="E7B709"/>
              </a:buClr>
              <a:buSzPct val="120000"/>
              <a:buFont typeface="Times" pitchFamily="18" charset="0"/>
              <a:buNone/>
            </a:pPr>
            <a:r>
              <a:rPr lang="fr-BE" sz="1200" dirty="0">
                <a:solidFill>
                  <a:srgbClr val="CC9900"/>
                </a:solidFill>
              </a:rPr>
              <a:t>Assistance juridique par téléphone pour vous</a:t>
            </a:r>
          </a:p>
        </p:txBody>
      </p:sp>
      <p:grpSp>
        <p:nvGrpSpPr>
          <p:cNvPr id="2" name="Group 25"/>
          <p:cNvGrpSpPr>
            <a:grpSpLocks/>
          </p:cNvGrpSpPr>
          <p:nvPr/>
        </p:nvGrpSpPr>
        <p:grpSpPr bwMode="auto">
          <a:xfrm>
            <a:off x="1371600" y="2743200"/>
            <a:ext cx="1066800" cy="1066800"/>
            <a:chOff x="864" y="1728"/>
            <a:chExt cx="672" cy="672"/>
          </a:xfrm>
        </p:grpSpPr>
        <p:sp>
          <p:nvSpPr>
            <p:cNvPr id="36873" name="AutoShape 23"/>
            <p:cNvSpPr>
              <a:spLocks noChangeArrowheads="1"/>
            </p:cNvSpPr>
            <p:nvPr/>
          </p:nvSpPr>
          <p:spPr bwMode="auto">
            <a:xfrm>
              <a:off x="864" y="1728"/>
              <a:ext cx="672" cy="672"/>
            </a:xfrm>
            <a:prstGeom prst="flowChartMultidocument">
              <a:avLst/>
            </a:prstGeom>
            <a:solidFill>
              <a:srgbClr val="FFCC00"/>
            </a:solidFill>
            <a:ln w="6350">
              <a:solidFill>
                <a:schemeClr val="tx1"/>
              </a:solidFill>
              <a:miter lim="800000"/>
              <a:headEnd/>
              <a:tailEnd/>
            </a:ln>
          </p:spPr>
          <p:txBody>
            <a:bodyPr wrap="none" lIns="0" tIns="0" rIns="0" bIns="0" anchor="ctr"/>
            <a:lstStyle/>
            <a:p>
              <a:pPr algn="ctr" eaLnBrk="0" hangingPunct="0">
                <a:lnSpc>
                  <a:spcPct val="90000"/>
                </a:lnSpc>
                <a:spcBef>
                  <a:spcPct val="20000"/>
                </a:spcBef>
                <a:buClr>
                  <a:srgbClr val="E7B709"/>
                </a:buClr>
                <a:buSzPct val="120000"/>
                <a:buFont typeface="Times" pitchFamily="18" charset="0"/>
                <a:buNone/>
              </a:pPr>
              <a:endParaRPr lang="en-US"/>
            </a:p>
          </p:txBody>
        </p:sp>
        <p:sp>
          <p:nvSpPr>
            <p:cNvPr id="36874" name="Text Box 24"/>
            <p:cNvSpPr txBox="1">
              <a:spLocks noChangeArrowheads="1"/>
            </p:cNvSpPr>
            <p:nvPr/>
          </p:nvSpPr>
          <p:spPr bwMode="auto">
            <a:xfrm>
              <a:off x="960" y="2016"/>
              <a:ext cx="384"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0" tIns="0" rIns="0" bIns="0">
              <a:spAutoFit/>
            </a:bodyPr>
            <a:lstStyle>
              <a:lvl1pPr eaLnBrk="0" hangingPunct="0">
                <a:defRPr sz="2800">
                  <a:solidFill>
                    <a:schemeClr val="tx1"/>
                  </a:solidFill>
                  <a:latin typeface="Arial" pitchFamily="34" charset="0"/>
                  <a:cs typeface="Times New Roman" pitchFamily="18" charset="0"/>
                </a:defRPr>
              </a:lvl1pPr>
              <a:lvl2pPr marL="742950" indent="-285750" eaLnBrk="0" hangingPunct="0">
                <a:defRPr sz="2800">
                  <a:solidFill>
                    <a:schemeClr val="tx1"/>
                  </a:solidFill>
                  <a:latin typeface="Arial" pitchFamily="34" charset="0"/>
                  <a:cs typeface="Times New Roman" pitchFamily="18" charset="0"/>
                </a:defRPr>
              </a:lvl2pPr>
              <a:lvl3pPr marL="1143000" indent="-228600" eaLnBrk="0" hangingPunct="0">
                <a:defRPr sz="2800">
                  <a:solidFill>
                    <a:schemeClr val="tx1"/>
                  </a:solidFill>
                  <a:latin typeface="Arial" pitchFamily="34" charset="0"/>
                  <a:cs typeface="Times New Roman" pitchFamily="18" charset="0"/>
                </a:defRPr>
              </a:lvl3pPr>
              <a:lvl4pPr marL="1600200" indent="-228600" eaLnBrk="0" hangingPunct="0">
                <a:defRPr sz="2800">
                  <a:solidFill>
                    <a:schemeClr val="tx1"/>
                  </a:solidFill>
                  <a:latin typeface="Arial" pitchFamily="34" charset="0"/>
                  <a:cs typeface="Times New Roman" pitchFamily="18" charset="0"/>
                </a:defRPr>
              </a:lvl4pPr>
              <a:lvl5pPr marL="2057400" indent="-228600" eaLnBrk="0" hangingPunct="0">
                <a:defRPr sz="2800">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pitchFamily="34" charset="0"/>
                  <a:cs typeface="Times New Roman" pitchFamily="18" charset="0"/>
                </a:defRPr>
              </a:lvl9pPr>
            </a:lstStyle>
            <a:p>
              <a:pPr algn="ctr">
                <a:lnSpc>
                  <a:spcPct val="90000"/>
                </a:lnSpc>
                <a:spcBef>
                  <a:spcPct val="50000"/>
                </a:spcBef>
                <a:buClr>
                  <a:srgbClr val="E7B709"/>
                </a:buClr>
                <a:buSzPct val="120000"/>
                <a:buFont typeface="Times" pitchFamily="18" charset="0"/>
                <a:buNone/>
              </a:pPr>
              <a:r>
                <a:rPr lang="nl-BE" sz="1400" b="1" dirty="0"/>
                <a:t>Gratuit</a:t>
              </a:r>
            </a:p>
          </p:txBody>
        </p:sp>
      </p:grpSp>
    </p:spTree>
    <p:extLst>
      <p:ext uri="{BB962C8B-B14F-4D97-AF65-F5344CB8AC3E}">
        <p14:creationId xmlns:p14="http://schemas.microsoft.com/office/powerpoint/2010/main" val="873369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7510"/>
                                        </p:tgtEl>
                                        <p:attrNameLst>
                                          <p:attrName>style.visibility</p:attrName>
                                        </p:attrNameLst>
                                      </p:cBhvr>
                                      <p:to>
                                        <p:strVal val="visible"/>
                                      </p:to>
                                    </p:set>
                                    <p:anim calcmode="lin" valueType="num">
                                      <p:cBhvr additive="base">
                                        <p:cTn id="7" dur="500" fill="hold"/>
                                        <p:tgtEl>
                                          <p:spTgt spid="447510"/>
                                        </p:tgtEl>
                                        <p:attrNameLst>
                                          <p:attrName>ppt_x</p:attrName>
                                        </p:attrNameLst>
                                      </p:cBhvr>
                                      <p:tavLst>
                                        <p:tav tm="0">
                                          <p:val>
                                            <p:strVal val="0-#ppt_w/2"/>
                                          </p:val>
                                        </p:tav>
                                        <p:tav tm="100000">
                                          <p:val>
                                            <p:strVal val="#ppt_x"/>
                                          </p:val>
                                        </p:tav>
                                      </p:tavLst>
                                    </p:anim>
                                    <p:anim calcmode="lin" valueType="num">
                                      <p:cBhvr additive="base">
                                        <p:cTn id="8" dur="500" fill="hold"/>
                                        <p:tgtEl>
                                          <p:spTgt spid="4475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7508"/>
                                        </p:tgtEl>
                                        <p:attrNameLst>
                                          <p:attrName>style.visibility</p:attrName>
                                        </p:attrNameLst>
                                      </p:cBhvr>
                                      <p:to>
                                        <p:strVal val="visible"/>
                                      </p:to>
                                    </p:set>
                                    <p:anim calcmode="lin" valueType="num">
                                      <p:cBhvr additive="base">
                                        <p:cTn id="19" dur="500" fill="hold"/>
                                        <p:tgtEl>
                                          <p:spTgt spid="447508"/>
                                        </p:tgtEl>
                                        <p:attrNameLst>
                                          <p:attrName>ppt_x</p:attrName>
                                        </p:attrNameLst>
                                      </p:cBhvr>
                                      <p:tavLst>
                                        <p:tav tm="0">
                                          <p:val>
                                            <p:strVal val="0-#ppt_w/2"/>
                                          </p:val>
                                        </p:tav>
                                        <p:tav tm="100000">
                                          <p:val>
                                            <p:strVal val="#ppt_x"/>
                                          </p:val>
                                        </p:tav>
                                      </p:tavLst>
                                    </p:anim>
                                    <p:anim calcmode="lin" valueType="num">
                                      <p:cBhvr additive="base">
                                        <p:cTn id="20" dur="500" fill="hold"/>
                                        <p:tgtEl>
                                          <p:spTgt spid="4475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508" grpId="0" autoUpdateAnimBg="0"/>
      <p:bldP spid="44751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p:cNvSpPr>
            <a:spLocks noGrp="1"/>
          </p:cNvSpPr>
          <p:nvPr>
            <p:ph type="ftr" sz="quarter" idx="10"/>
          </p:nvPr>
        </p:nvSpPr>
        <p:spPr>
          <a:noFill/>
        </p:spPr>
        <p:txBody>
          <a:bodyPr/>
          <a:lstStyle/>
          <a:p>
            <a:fld id="{628F124E-4160-4828-A02E-00576C3247F7}" type="slidenum">
              <a:rPr lang="en-US" smtClean="0"/>
              <a:pPr/>
              <a:t>17</a:t>
            </a:fld>
            <a:endParaRPr lang="en-US"/>
          </a:p>
        </p:txBody>
      </p:sp>
      <p:sp>
        <p:nvSpPr>
          <p:cNvPr id="8196" name="Rectangle 1028"/>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8197" name="Rectangle 4"/>
          <p:cNvSpPr>
            <a:spLocks noChangeArrowheads="1"/>
          </p:cNvSpPr>
          <p:nvPr/>
        </p:nvSpPr>
        <p:spPr bwMode="auto">
          <a:xfrm>
            <a:off x="714374" y="1628800"/>
            <a:ext cx="6981825" cy="4379660"/>
          </a:xfrm>
          <a:prstGeom prst="rect">
            <a:avLst/>
          </a:prstGeom>
          <a:solidFill>
            <a:schemeClr val="folHlink"/>
          </a:solidFill>
          <a:ln w="9525">
            <a:solidFill>
              <a:schemeClr val="bg2"/>
            </a:solidFill>
            <a:miter lim="800000"/>
            <a:headEnd/>
            <a:tailEnd/>
          </a:ln>
        </p:spPr>
        <p:txBody>
          <a:bodyPr lIns="0" tIns="0" rIns="0" bIns="0">
            <a:spAutoFit/>
          </a:bodyPr>
          <a:lstStyle/>
          <a:p>
            <a:pPr lvl="0" algn="just" defTabSz="769938">
              <a:lnSpc>
                <a:spcPct val="100000"/>
              </a:lnSpc>
            </a:pPr>
            <a:r>
              <a:rPr lang="fr-BE" i="1" dirty="0">
                <a:latin typeface="Myriad Pro" pitchFamily="34" charset="0"/>
              </a:rPr>
              <a:t> </a:t>
            </a:r>
            <a:r>
              <a:rPr lang="fr-FR" sz="1400" dirty="0">
                <a:latin typeface="Arial" pitchFamily="34" charset="0"/>
                <a:cs typeface="Arial" pitchFamily="34" charset="0"/>
              </a:rPr>
              <a:t>Dès que vous avez fait appel à la garantie, nous faisons à votre place les démarches  </a:t>
            </a:r>
          </a:p>
          <a:p>
            <a:pPr lvl="0" algn="just" defTabSz="769938">
              <a:lnSpc>
                <a:spcPct val="100000"/>
              </a:lnSpc>
            </a:pPr>
            <a:r>
              <a:rPr lang="fr-FR" sz="1400" dirty="0">
                <a:latin typeface="Arial" pitchFamily="34" charset="0"/>
                <a:cs typeface="Arial" pitchFamily="34" charset="0"/>
              </a:rPr>
              <a:t> en vue d’obtenir un arrangement à l’amiable étant entendu cependant qu’aucune  </a:t>
            </a:r>
          </a:p>
          <a:p>
            <a:pPr lvl="0" algn="just" defTabSz="769938">
              <a:lnSpc>
                <a:spcPct val="100000"/>
              </a:lnSpc>
            </a:pPr>
            <a:r>
              <a:rPr lang="fr-FR" sz="1400" dirty="0">
                <a:latin typeface="Arial" pitchFamily="34" charset="0"/>
                <a:cs typeface="Arial" pitchFamily="34" charset="0"/>
              </a:rPr>
              <a:t> proposition ne sera acceptée sans votre accord, et nous examinons avec vous les </a:t>
            </a:r>
          </a:p>
          <a:p>
            <a:pPr lvl="0" algn="just" defTabSz="769938">
              <a:lnSpc>
                <a:spcPct val="100000"/>
              </a:lnSpc>
            </a:pPr>
            <a:r>
              <a:rPr lang="fr-FR" sz="1400" dirty="0">
                <a:latin typeface="Arial" pitchFamily="34" charset="0"/>
                <a:cs typeface="Arial" pitchFamily="34" charset="0"/>
              </a:rPr>
              <a:t> mesures à prendre.</a:t>
            </a:r>
            <a:endParaRPr lang="fr-BE" sz="1400" dirty="0">
              <a:latin typeface="Arial" pitchFamily="34" charset="0"/>
              <a:cs typeface="Arial" pitchFamily="34" charset="0"/>
            </a:endParaRPr>
          </a:p>
          <a:p>
            <a:pPr algn="just" defTabSz="769938">
              <a:lnSpc>
                <a:spcPct val="100000"/>
              </a:lnSpc>
            </a:pPr>
            <a:endParaRPr lang="fr-FR" sz="1400" dirty="0">
              <a:latin typeface="Arial" pitchFamily="34" charset="0"/>
              <a:cs typeface="Arial" pitchFamily="34" charset="0"/>
            </a:endParaRPr>
          </a:p>
          <a:p>
            <a:pPr algn="just" defTabSz="769938">
              <a:lnSpc>
                <a:spcPct val="100000"/>
              </a:lnSpc>
            </a:pPr>
            <a:r>
              <a:rPr lang="fr-FR" sz="1400" dirty="0">
                <a:latin typeface="Arial" pitchFamily="34" charset="0"/>
                <a:cs typeface="Arial" pitchFamily="34" charset="0"/>
              </a:rPr>
              <a:t> En cas de survenance d’un cas d’assurance , nous  garantissons la mise en œuvre des </a:t>
            </a:r>
          </a:p>
          <a:p>
            <a:pPr algn="just" defTabSz="769938">
              <a:lnSpc>
                <a:spcPct val="100000"/>
              </a:lnSpc>
            </a:pPr>
            <a:r>
              <a:rPr lang="fr-FR" sz="1400" dirty="0">
                <a:latin typeface="Arial" pitchFamily="34" charset="0"/>
                <a:cs typeface="Arial" pitchFamily="34" charset="0"/>
              </a:rPr>
              <a:t> moyens nécessaires à la recherche d’une solution  amiable, judiciaire, extrajudiciaire ou </a:t>
            </a:r>
          </a:p>
          <a:p>
            <a:pPr algn="just" defTabSz="769938">
              <a:lnSpc>
                <a:spcPct val="100000"/>
              </a:lnSpc>
            </a:pPr>
            <a:r>
              <a:rPr lang="fr-FR" sz="1400" dirty="0">
                <a:latin typeface="Arial" pitchFamily="34" charset="0"/>
                <a:cs typeface="Arial" pitchFamily="34" charset="0"/>
              </a:rPr>
              <a:t> administrative.</a:t>
            </a:r>
          </a:p>
          <a:p>
            <a:pPr algn="just" defTabSz="769938">
              <a:lnSpc>
                <a:spcPct val="100000"/>
              </a:lnSpc>
            </a:pPr>
            <a:endParaRPr lang="fr-BE" sz="1400" i="1" dirty="0">
              <a:latin typeface="Myriad Pro" pitchFamily="34" charset="0"/>
            </a:endParaRPr>
          </a:p>
          <a:p>
            <a:pPr lvl="0" algn="just"/>
            <a:r>
              <a:rPr lang="fr-FR" sz="1400" dirty="0">
                <a:latin typeface="Arial" pitchFamily="34" charset="0"/>
                <a:cs typeface="Arial" pitchFamily="34" charset="0"/>
              </a:rPr>
              <a:t> Lorsqu’il faut recourir à une procédure judiciaire ou administrative, l’assuré a la liberté  </a:t>
            </a:r>
          </a:p>
          <a:p>
            <a:pPr lvl="0" algn="just"/>
            <a:r>
              <a:rPr lang="fr-FR" sz="1400" dirty="0">
                <a:latin typeface="Arial" pitchFamily="34" charset="0"/>
                <a:cs typeface="Arial" pitchFamily="34" charset="0"/>
              </a:rPr>
              <a:t> de choisir pour défendre, représenter ou servir ses intérêts, un avocat ou toute autre </a:t>
            </a:r>
          </a:p>
          <a:p>
            <a:pPr lvl="0" algn="just"/>
            <a:r>
              <a:rPr lang="fr-FR" sz="1400" dirty="0">
                <a:latin typeface="Arial" pitchFamily="34" charset="0"/>
                <a:cs typeface="Arial" pitchFamily="34" charset="0"/>
              </a:rPr>
              <a:t> personne ayant les qualifications requises par la loi applicable à la procédure.</a:t>
            </a:r>
            <a:endParaRPr lang="fr-BE" sz="1400" dirty="0">
              <a:latin typeface="Arial" pitchFamily="34" charset="0"/>
              <a:cs typeface="Arial" pitchFamily="34" charset="0"/>
            </a:endParaRPr>
          </a:p>
          <a:p>
            <a:pPr algn="just"/>
            <a:endParaRPr lang="fr-FR" sz="1400" dirty="0">
              <a:latin typeface="Arial" pitchFamily="34" charset="0"/>
              <a:cs typeface="Arial" pitchFamily="34" charset="0"/>
            </a:endParaRPr>
          </a:p>
          <a:p>
            <a:pPr algn="just"/>
            <a:r>
              <a:rPr lang="fr-FR" sz="1400" dirty="0">
                <a:latin typeface="Arial" pitchFamily="34" charset="0"/>
                <a:cs typeface="Arial" pitchFamily="34" charset="0"/>
              </a:rPr>
              <a:t> Au cas où nous assurons aussi votre adversaire, vous avez également la liberté de </a:t>
            </a:r>
          </a:p>
          <a:p>
            <a:pPr algn="just"/>
            <a:r>
              <a:rPr lang="fr-FR" sz="1400" dirty="0">
                <a:latin typeface="Arial" pitchFamily="34" charset="0"/>
                <a:cs typeface="Arial" pitchFamily="34" charset="0"/>
              </a:rPr>
              <a:t> choisir un avocat ou toute autre personne ayant les qualifications requises par la loi </a:t>
            </a:r>
          </a:p>
          <a:p>
            <a:pPr algn="just"/>
            <a:r>
              <a:rPr lang="fr-FR" sz="1400" dirty="0">
                <a:latin typeface="Arial" pitchFamily="34" charset="0"/>
                <a:cs typeface="Arial" pitchFamily="34" charset="0"/>
              </a:rPr>
              <a:t> applicable à la procédure.</a:t>
            </a:r>
            <a:endParaRPr lang="fr-BE" sz="1400" i="1" dirty="0">
              <a:latin typeface="Arial" pitchFamily="34" charset="0"/>
              <a:cs typeface="Arial" pitchFamily="34" charset="0"/>
            </a:endParaRPr>
          </a:p>
          <a:p>
            <a:pPr algn="l" defTabSz="769938">
              <a:lnSpc>
                <a:spcPct val="100000"/>
              </a:lnSpc>
            </a:pPr>
            <a:endParaRPr lang="fr-BE" sz="1200" dirty="0">
              <a:latin typeface="Myriad Pro" pitchFamily="34" charset="0"/>
            </a:endParaRPr>
          </a:p>
        </p:txBody>
      </p:sp>
      <p:sp>
        <p:nvSpPr>
          <p:cNvPr id="8198" name="Text Box 1033"/>
          <p:cNvSpPr txBox="1">
            <a:spLocks noChangeArrowheads="1"/>
          </p:cNvSpPr>
          <p:nvPr/>
        </p:nvSpPr>
        <p:spPr bwMode="auto">
          <a:xfrm>
            <a:off x="1219200" y="5556250"/>
            <a:ext cx="0" cy="384175"/>
          </a:xfrm>
          <a:prstGeom prst="rect">
            <a:avLst/>
          </a:prstGeom>
          <a:noFill/>
          <a:ln w="88900">
            <a:noFill/>
            <a:miter lim="800000"/>
            <a:headEnd/>
            <a:tailEnd/>
          </a:ln>
        </p:spPr>
        <p:txBody>
          <a:bodyPr wrap="none" lIns="0" tIns="0" rIns="0" bIns="0">
            <a:spAutoFit/>
          </a:bodyPr>
          <a:lstStyle/>
          <a:p>
            <a:endParaRPr lang="en-US"/>
          </a:p>
        </p:txBody>
      </p:sp>
      <p:sp>
        <p:nvSpPr>
          <p:cNvPr id="8199" name="Rectangle 1035"/>
          <p:cNvSpPr>
            <a:spLocks noChangeArrowheads="1"/>
          </p:cNvSpPr>
          <p:nvPr/>
        </p:nvSpPr>
        <p:spPr bwMode="auto">
          <a:xfrm>
            <a:off x="0" y="476738"/>
            <a:ext cx="7956376" cy="387798"/>
          </a:xfrm>
          <a:prstGeom prst="rect">
            <a:avLst/>
          </a:prstGeom>
          <a:noFill/>
          <a:ln w="88900">
            <a:noFill/>
            <a:miter lim="800000"/>
            <a:headEnd/>
            <a:tailEnd/>
          </a:ln>
        </p:spPr>
        <p:txBody>
          <a:bodyPr wrap="square" lIns="0" tIns="0" rIns="0" bIns="0">
            <a:spAutoFit/>
          </a:bodyPr>
          <a:lstStyle/>
          <a:p>
            <a:pPr algn="l"/>
            <a:r>
              <a:rPr lang="nl-BE" dirty="0">
                <a:solidFill>
                  <a:schemeClr val="bg1">
                    <a:lumMod val="50000"/>
                  </a:schemeClr>
                </a:solidFill>
              </a:rPr>
              <a:t>COMMENT REGLONS-NOUS LES SINISTRES?</a:t>
            </a:r>
            <a:endParaRPr lang="en-GB" dirty="0">
              <a:solidFill>
                <a:schemeClr val="bg1">
                  <a:lumMod val="50000"/>
                </a:schemeClr>
              </a:solidFill>
            </a:endParaRPr>
          </a:p>
        </p:txBody>
      </p:sp>
    </p:spTree>
    <p:extLst>
      <p:ext uri="{BB962C8B-B14F-4D97-AF65-F5344CB8AC3E}">
        <p14:creationId xmlns:p14="http://schemas.microsoft.com/office/powerpoint/2010/main" val="3696397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1"/>
          <p:cNvSpPr>
            <a:spLocks noGrp="1"/>
          </p:cNvSpPr>
          <p:nvPr>
            <p:ph type="ftr" sz="quarter" idx="10"/>
          </p:nvPr>
        </p:nvSpPr>
        <p:spPr>
          <a:noFill/>
        </p:spPr>
        <p:txBody>
          <a:bodyPr/>
          <a:lstStyle/>
          <a:p>
            <a:fld id="{7D908DAA-4FB1-4F61-BC31-4431A962FB07}" type="slidenum">
              <a:rPr lang="en-US" smtClean="0"/>
              <a:pPr/>
              <a:t>18</a:t>
            </a:fld>
            <a:endParaRPr lang="en-US"/>
          </a:p>
        </p:txBody>
      </p:sp>
      <p:sp>
        <p:nvSpPr>
          <p:cNvPr id="16387" name="Rectangle 5"/>
          <p:cNvSpPr>
            <a:spLocks noChangeArrowheads="1"/>
          </p:cNvSpPr>
          <p:nvPr/>
        </p:nvSpPr>
        <p:spPr bwMode="auto">
          <a:xfrm>
            <a:off x="0" y="0"/>
            <a:ext cx="9144000" cy="6858000"/>
          </a:xfrm>
          <a:prstGeom prst="rect">
            <a:avLst/>
          </a:prstGeom>
          <a:noFill/>
          <a:ln w="88900">
            <a:solidFill>
              <a:srgbClr val="FFCC00"/>
            </a:solidFill>
            <a:miter lim="800000"/>
            <a:headEnd/>
            <a:tailEnd/>
          </a:ln>
        </p:spPr>
        <p:txBody>
          <a:bodyPr wrap="none" lIns="0" tIns="0" rIns="0" bIns="0" anchor="ctr"/>
          <a:lstStyle/>
          <a:p>
            <a:pPr marL="292100" indent="-292100"/>
            <a:endParaRPr lang="fr-BE" sz="1600">
              <a:solidFill>
                <a:srgbClr val="FFFFFF"/>
              </a:solidFill>
            </a:endParaRPr>
          </a:p>
        </p:txBody>
      </p:sp>
      <p:sp>
        <p:nvSpPr>
          <p:cNvPr id="16388" name="Rectangle 11"/>
          <p:cNvSpPr>
            <a:spLocks noChangeArrowheads="1"/>
          </p:cNvSpPr>
          <p:nvPr/>
        </p:nvSpPr>
        <p:spPr bwMode="auto">
          <a:xfrm>
            <a:off x="107504" y="116632"/>
            <a:ext cx="7704856" cy="838200"/>
          </a:xfrm>
          <a:prstGeom prst="rect">
            <a:avLst/>
          </a:prstGeom>
          <a:noFill/>
          <a:ln w="9525">
            <a:noFill/>
            <a:miter lim="800000"/>
            <a:headEnd/>
            <a:tailEnd/>
          </a:ln>
        </p:spPr>
        <p:txBody>
          <a:bodyPr lIns="0" tIns="0" rIns="0" bIns="0" anchor="b"/>
          <a:lstStyle/>
          <a:p>
            <a:pPr algn="l">
              <a:lnSpc>
                <a:spcPts val="3000"/>
              </a:lnSpc>
              <a:spcBef>
                <a:spcPct val="0"/>
              </a:spcBef>
              <a:buClrTx/>
              <a:buSzTx/>
              <a:buFontTx/>
              <a:buNone/>
            </a:pPr>
            <a:r>
              <a:rPr lang="nl-BE" dirty="0">
                <a:solidFill>
                  <a:schemeClr val="bg1">
                    <a:lumMod val="50000"/>
                  </a:schemeClr>
                </a:solidFill>
              </a:rPr>
              <a:t>CONDITIONS GENERALES COMMUNES</a:t>
            </a:r>
          </a:p>
        </p:txBody>
      </p:sp>
      <p:sp>
        <p:nvSpPr>
          <p:cNvPr id="16389" name="Rectangle 12"/>
          <p:cNvSpPr>
            <a:spLocks noChangeArrowheads="1"/>
          </p:cNvSpPr>
          <p:nvPr/>
        </p:nvSpPr>
        <p:spPr bwMode="auto">
          <a:xfrm>
            <a:off x="971550" y="2349500"/>
            <a:ext cx="8270875" cy="1765300"/>
          </a:xfrm>
          <a:prstGeom prst="rect">
            <a:avLst/>
          </a:prstGeom>
          <a:noFill/>
          <a:ln w="9525">
            <a:noFill/>
            <a:miter lim="800000"/>
            <a:headEnd/>
            <a:tailEnd/>
          </a:ln>
        </p:spPr>
        <p:txBody>
          <a:bodyPr lIns="0" tIns="0" rIns="0" bIns="0"/>
          <a:lstStyle/>
          <a:p>
            <a:pPr marL="952500" lvl="1" indent="-381000" algn="l">
              <a:buClr>
                <a:srgbClr val="F0C200"/>
              </a:buClr>
              <a:buSzTx/>
              <a:buFont typeface="Wingdings" pitchFamily="2" charset="2"/>
              <a:buNone/>
            </a:pPr>
            <a:r>
              <a:rPr lang="nl-BE" sz="2400" b="1" u="sng" dirty="0"/>
              <a:t>Règlement des sinistres</a:t>
            </a:r>
          </a:p>
          <a:p>
            <a:pPr marL="952500" lvl="1" indent="-381000" algn="l">
              <a:buClr>
                <a:srgbClr val="F0C200"/>
              </a:buClr>
              <a:buSzTx/>
              <a:buFont typeface="Wingdings" pitchFamily="2" charset="2"/>
              <a:buNone/>
            </a:pPr>
            <a:endParaRPr lang="nl-BE" sz="2400" b="1" dirty="0"/>
          </a:p>
          <a:p>
            <a:pPr marL="952500" lvl="1" indent="-381000" algn="l">
              <a:buClr>
                <a:srgbClr val="F0C200"/>
              </a:buClr>
              <a:buSzTx/>
              <a:buFont typeface="Wingdings" pitchFamily="2" charset="2"/>
              <a:buChar char="§"/>
            </a:pPr>
            <a:r>
              <a:rPr lang="fr-BE" sz="2400" b="1" dirty="0"/>
              <a:t>Libre-choix de l’avocat</a:t>
            </a:r>
          </a:p>
          <a:p>
            <a:pPr marL="952500" lvl="1" indent="-381000" algn="l">
              <a:buClr>
                <a:srgbClr val="F0C200"/>
              </a:buClr>
              <a:buSzTx/>
              <a:buFont typeface="Wingdings" pitchFamily="2" charset="2"/>
              <a:buChar char="§"/>
            </a:pPr>
            <a:endParaRPr lang="fr-BE" sz="2400" dirty="0"/>
          </a:p>
          <a:p>
            <a:pPr marL="952500" lvl="1" indent="-381000" algn="l">
              <a:buClr>
                <a:srgbClr val="F0C200"/>
              </a:buClr>
              <a:buSzTx/>
              <a:buFont typeface="Wingdings" pitchFamily="2" charset="2"/>
              <a:buChar char="§"/>
            </a:pPr>
            <a:r>
              <a:rPr lang="fr-BE" sz="2400" b="1" dirty="0"/>
              <a:t>Libre-choix du ou des experts</a:t>
            </a:r>
          </a:p>
          <a:p>
            <a:pPr marL="952500" lvl="1" indent="-381000" algn="l">
              <a:buClr>
                <a:srgbClr val="F0C200"/>
              </a:buClr>
              <a:buSzTx/>
              <a:buFont typeface="Wingdings" pitchFamily="2" charset="2"/>
              <a:buNone/>
            </a:pPr>
            <a:endParaRPr lang="fr-BE" sz="2400" b="1" dirty="0"/>
          </a:p>
          <a:p>
            <a:pPr marL="952500" lvl="1" indent="-381000" algn="l">
              <a:buClr>
                <a:srgbClr val="F0C200"/>
              </a:buClr>
              <a:buSzTx/>
              <a:buFont typeface="Wingdings" pitchFamily="2" charset="2"/>
              <a:buChar char="§"/>
            </a:pPr>
            <a:r>
              <a:rPr lang="fr-FR" sz="2400" b="1" dirty="0"/>
              <a:t>Clause d’objectivité</a:t>
            </a:r>
          </a:p>
          <a:p>
            <a:pPr marL="952500" lvl="1" indent="-381000" algn="l">
              <a:buClr>
                <a:srgbClr val="F0C200"/>
              </a:buClr>
              <a:buSzTx/>
              <a:buFont typeface="Wingdings" pitchFamily="2" charset="2"/>
              <a:buChar char="§"/>
            </a:pPr>
            <a:endParaRPr lang="fr-BE" sz="2400" dirty="0"/>
          </a:p>
          <a:p>
            <a:pPr marL="952500" lvl="1" indent="-381000" algn="l">
              <a:buClr>
                <a:srgbClr val="F0C200"/>
              </a:buClr>
              <a:buSzTx/>
              <a:buFont typeface="Wingdings" pitchFamily="2" charset="2"/>
              <a:buChar char="§"/>
            </a:pPr>
            <a:endParaRPr lang="fr-BE" sz="2000" dirty="0"/>
          </a:p>
          <a:p>
            <a:pPr marL="952500" lvl="1" indent="-381000" algn="l">
              <a:buClr>
                <a:srgbClr val="F0C200"/>
              </a:buClr>
              <a:buSzTx/>
              <a:buFont typeface="Wingdings" pitchFamily="2" charset="2"/>
              <a:buChar char="§"/>
            </a:pPr>
            <a:endParaRPr lang="nl-BE" sz="2000" dirty="0"/>
          </a:p>
          <a:p>
            <a:pPr marL="952500" lvl="1" indent="-381000" algn="l">
              <a:buClr>
                <a:srgbClr val="F0C200"/>
              </a:buClr>
              <a:buSzTx/>
              <a:buFont typeface="Wingdings" pitchFamily="2" charset="2"/>
              <a:buNone/>
            </a:pPr>
            <a:endParaRPr lang="nl-BE" sz="2000" dirty="0"/>
          </a:p>
          <a:p>
            <a:pPr marL="952500" lvl="1" indent="-381000" algn="l">
              <a:buClr>
                <a:srgbClr val="F0C200"/>
              </a:buClr>
              <a:buSzTx/>
              <a:buFont typeface="Wingdings" pitchFamily="2" charset="2"/>
              <a:buNone/>
            </a:pPr>
            <a:r>
              <a:rPr lang="nl-BE" sz="1800" i="1" dirty="0"/>
              <a:t>		</a:t>
            </a:r>
            <a:endParaRPr lang="en-US" sz="1800" i="1" dirty="0"/>
          </a:p>
        </p:txBody>
      </p:sp>
    </p:spTree>
    <p:extLst>
      <p:ext uri="{BB962C8B-B14F-4D97-AF65-F5344CB8AC3E}">
        <p14:creationId xmlns:p14="http://schemas.microsoft.com/office/powerpoint/2010/main" val="38424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fld id="{50554D8D-1A22-47FE-B8FC-3927B6A54C07}" type="slidenum">
              <a:rPr lang="en-US" smtClean="0"/>
              <a:pPr/>
              <a:t>19</a:t>
            </a:fld>
            <a:endParaRPr lang="en-US"/>
          </a:p>
        </p:txBody>
      </p:sp>
      <p:sp>
        <p:nvSpPr>
          <p:cNvPr id="17411" name="AutoShape 5"/>
          <p:cNvSpPr>
            <a:spLocks noChangeArrowheads="1"/>
          </p:cNvSpPr>
          <p:nvPr/>
        </p:nvSpPr>
        <p:spPr bwMode="auto">
          <a:xfrm>
            <a:off x="3079750" y="2190750"/>
            <a:ext cx="0" cy="152400"/>
          </a:xfrm>
          <a:prstGeom prst="flowChartProcess">
            <a:avLst/>
          </a:prstGeom>
          <a:noFill/>
          <a:ln w="28575">
            <a:noFill/>
            <a:miter lim="800000"/>
            <a:headEnd/>
            <a:tailEnd/>
          </a:ln>
        </p:spPr>
        <p:txBody>
          <a:bodyPr wrap="none" lIns="0" tIns="0" rIns="0" bIns="0" anchor="ctr">
            <a:spAutoFit/>
          </a:bodyPr>
          <a:lstStyle/>
          <a:p>
            <a:pPr algn="l" defTabSz="933450">
              <a:lnSpc>
                <a:spcPct val="100000"/>
              </a:lnSpc>
              <a:spcBef>
                <a:spcPct val="0"/>
              </a:spcBef>
              <a:buClrTx/>
              <a:buSzTx/>
              <a:buFontTx/>
              <a:buNone/>
            </a:pPr>
            <a:endParaRPr lang="en-US" sz="1000" b="1"/>
          </a:p>
        </p:txBody>
      </p:sp>
      <p:sp>
        <p:nvSpPr>
          <p:cNvPr id="17412" name="Text Box 7"/>
          <p:cNvSpPr txBox="1">
            <a:spLocks noChangeArrowheads="1"/>
          </p:cNvSpPr>
          <p:nvPr/>
        </p:nvSpPr>
        <p:spPr bwMode="auto">
          <a:xfrm>
            <a:off x="909638" y="1285875"/>
            <a:ext cx="6130925" cy="311150"/>
          </a:xfrm>
          <a:prstGeom prst="rect">
            <a:avLst/>
          </a:prstGeom>
          <a:no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2000" u="sng">
                <a:latin typeface="Myriad Pro" pitchFamily="34" charset="0"/>
              </a:rPr>
              <a:t>Schéma d’application de la clause objectivité (simplifiée)</a:t>
            </a:r>
            <a:r>
              <a:rPr lang="fr-BE" sz="2000">
                <a:latin typeface="Myriad Pro" pitchFamily="34" charset="0"/>
              </a:rPr>
              <a:t> </a:t>
            </a:r>
          </a:p>
        </p:txBody>
      </p:sp>
      <p:sp>
        <p:nvSpPr>
          <p:cNvPr id="17413" name="Text Box 8"/>
          <p:cNvSpPr txBox="1">
            <a:spLocks noChangeArrowheads="1"/>
          </p:cNvSpPr>
          <p:nvPr/>
        </p:nvSpPr>
        <p:spPr bwMode="auto">
          <a:xfrm>
            <a:off x="2382838" y="1700213"/>
            <a:ext cx="2930525" cy="184150"/>
          </a:xfrm>
          <a:prstGeom prst="rect">
            <a:avLst/>
          </a:prstGeom>
          <a:solidFill>
            <a:schemeClr val="accent2"/>
          </a:solidFill>
          <a:ln w="28575">
            <a:noFill/>
            <a:miter lim="800000"/>
            <a:headEnd/>
            <a:tailEnd/>
          </a:ln>
        </p:spPr>
        <p:txBody>
          <a:bodyPr wrap="none" lIns="0" tIns="0" rIns="0" bIns="0">
            <a:spAutoFit/>
          </a:bodyPr>
          <a:lstStyle/>
          <a:p>
            <a:pPr defTabSz="933450">
              <a:lnSpc>
                <a:spcPct val="100000"/>
              </a:lnSpc>
              <a:spcBef>
                <a:spcPct val="0"/>
              </a:spcBef>
              <a:buClrTx/>
              <a:buSzTx/>
              <a:buFontTx/>
              <a:buNone/>
            </a:pPr>
            <a:r>
              <a:rPr lang="fr-BE" sz="1200">
                <a:solidFill>
                  <a:schemeClr val="bg1"/>
                </a:solidFill>
              </a:rPr>
              <a:t>Un assuré sollicite une assistance juridique</a:t>
            </a:r>
          </a:p>
        </p:txBody>
      </p:sp>
      <p:sp>
        <p:nvSpPr>
          <p:cNvPr id="17414" name="Line 9"/>
          <p:cNvSpPr>
            <a:spLocks noChangeShapeType="1"/>
          </p:cNvSpPr>
          <p:nvPr/>
        </p:nvSpPr>
        <p:spPr bwMode="auto">
          <a:xfrm flipH="1">
            <a:off x="1284288" y="1887538"/>
            <a:ext cx="2339975" cy="474662"/>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15" name="Line 10"/>
          <p:cNvSpPr>
            <a:spLocks noChangeShapeType="1"/>
          </p:cNvSpPr>
          <p:nvPr/>
        </p:nvSpPr>
        <p:spPr bwMode="auto">
          <a:xfrm>
            <a:off x="3616325" y="1885950"/>
            <a:ext cx="2333625" cy="484188"/>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16" name="Text Box 11"/>
          <p:cNvSpPr txBox="1">
            <a:spLocks noChangeArrowheads="1"/>
          </p:cNvSpPr>
          <p:nvPr/>
        </p:nvSpPr>
        <p:spPr bwMode="auto">
          <a:xfrm>
            <a:off x="107950" y="2347913"/>
            <a:ext cx="2446338" cy="365125"/>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La Cie trouve le point de vue de</a:t>
            </a:r>
          </a:p>
          <a:p>
            <a:pPr algn="l" defTabSz="933450">
              <a:lnSpc>
                <a:spcPct val="100000"/>
              </a:lnSpc>
              <a:spcBef>
                <a:spcPct val="0"/>
              </a:spcBef>
              <a:buClrTx/>
              <a:buSzTx/>
              <a:buFontTx/>
              <a:buNone/>
            </a:pPr>
            <a:r>
              <a:rPr lang="fr-BE" sz="1200">
                <a:solidFill>
                  <a:schemeClr val="bg1"/>
                </a:solidFill>
              </a:rPr>
              <a:t>l’assuré non fondé et déraisonnable.</a:t>
            </a:r>
          </a:p>
        </p:txBody>
      </p:sp>
      <p:sp>
        <p:nvSpPr>
          <p:cNvPr id="17417" name="Text Box 12"/>
          <p:cNvSpPr txBox="1">
            <a:spLocks noChangeArrowheads="1"/>
          </p:cNvSpPr>
          <p:nvPr/>
        </p:nvSpPr>
        <p:spPr bwMode="auto">
          <a:xfrm>
            <a:off x="4808538" y="2339975"/>
            <a:ext cx="2144712" cy="365125"/>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La Cie trouve le point de vue de</a:t>
            </a:r>
          </a:p>
          <a:p>
            <a:pPr algn="l" defTabSz="933450">
              <a:lnSpc>
                <a:spcPct val="100000"/>
              </a:lnSpc>
              <a:spcBef>
                <a:spcPct val="0"/>
              </a:spcBef>
              <a:buClrTx/>
              <a:buSzTx/>
              <a:buFontTx/>
              <a:buNone/>
            </a:pPr>
            <a:r>
              <a:rPr lang="fr-BE" sz="1200">
                <a:solidFill>
                  <a:schemeClr val="bg1"/>
                </a:solidFill>
              </a:rPr>
              <a:t> l’assuré fondé ou raisonnable.</a:t>
            </a:r>
          </a:p>
        </p:txBody>
      </p:sp>
      <p:sp>
        <p:nvSpPr>
          <p:cNvPr id="17418" name="Line 13"/>
          <p:cNvSpPr>
            <a:spLocks noChangeShapeType="1"/>
          </p:cNvSpPr>
          <p:nvPr/>
        </p:nvSpPr>
        <p:spPr bwMode="auto">
          <a:xfrm>
            <a:off x="1249363" y="2716213"/>
            <a:ext cx="0" cy="215900"/>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19" name="Line 14"/>
          <p:cNvSpPr>
            <a:spLocks noChangeShapeType="1"/>
          </p:cNvSpPr>
          <p:nvPr/>
        </p:nvSpPr>
        <p:spPr bwMode="auto">
          <a:xfrm>
            <a:off x="4948238" y="2717800"/>
            <a:ext cx="0" cy="206375"/>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0" name="Text Box 16"/>
          <p:cNvSpPr txBox="1">
            <a:spLocks noChangeArrowheads="1"/>
          </p:cNvSpPr>
          <p:nvPr/>
        </p:nvSpPr>
        <p:spPr bwMode="auto">
          <a:xfrm>
            <a:off x="385763" y="2935288"/>
            <a:ext cx="1730375" cy="182562"/>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La Cie refuse d’intervenir.</a:t>
            </a:r>
          </a:p>
        </p:txBody>
      </p:sp>
      <p:sp>
        <p:nvSpPr>
          <p:cNvPr id="17421" name="Text Box 17"/>
          <p:cNvSpPr txBox="1">
            <a:spLocks noChangeArrowheads="1"/>
          </p:cNvSpPr>
          <p:nvPr/>
        </p:nvSpPr>
        <p:spPr bwMode="auto">
          <a:xfrm>
            <a:off x="4283075" y="2917825"/>
            <a:ext cx="1476375" cy="365125"/>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La Cie parvient à un</a:t>
            </a:r>
          </a:p>
          <a:p>
            <a:pPr algn="l" defTabSz="933450">
              <a:lnSpc>
                <a:spcPct val="100000"/>
              </a:lnSpc>
              <a:spcBef>
                <a:spcPct val="0"/>
              </a:spcBef>
              <a:buClrTx/>
              <a:buSzTx/>
              <a:buFontTx/>
              <a:buNone/>
            </a:pPr>
            <a:r>
              <a:rPr lang="fr-BE" sz="1200">
                <a:solidFill>
                  <a:schemeClr val="bg1"/>
                </a:solidFill>
              </a:rPr>
              <a:t>arrangement amiable</a:t>
            </a:r>
            <a:r>
              <a:rPr lang="fr-BE" sz="1200"/>
              <a:t>.</a:t>
            </a:r>
          </a:p>
        </p:txBody>
      </p:sp>
      <p:sp>
        <p:nvSpPr>
          <p:cNvPr id="17422" name="Text Box 18"/>
          <p:cNvSpPr txBox="1">
            <a:spLocks noChangeArrowheads="1"/>
          </p:cNvSpPr>
          <p:nvPr/>
        </p:nvSpPr>
        <p:spPr bwMode="auto">
          <a:xfrm>
            <a:off x="6164263" y="2919413"/>
            <a:ext cx="1689100" cy="365125"/>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La Cie ne parvient pas à </a:t>
            </a:r>
          </a:p>
          <a:p>
            <a:pPr algn="l" defTabSz="933450">
              <a:lnSpc>
                <a:spcPct val="100000"/>
              </a:lnSpc>
              <a:spcBef>
                <a:spcPct val="0"/>
              </a:spcBef>
              <a:buClrTx/>
              <a:buSzTx/>
              <a:buFontTx/>
              <a:buNone/>
            </a:pPr>
            <a:r>
              <a:rPr lang="fr-BE" sz="1200">
                <a:solidFill>
                  <a:schemeClr val="bg1"/>
                </a:solidFill>
              </a:rPr>
              <a:t>un arrangement amiable.</a:t>
            </a:r>
          </a:p>
        </p:txBody>
      </p:sp>
      <p:sp>
        <p:nvSpPr>
          <p:cNvPr id="17423" name="Line 19"/>
          <p:cNvSpPr>
            <a:spLocks noChangeShapeType="1"/>
          </p:cNvSpPr>
          <p:nvPr/>
        </p:nvSpPr>
        <p:spPr bwMode="auto">
          <a:xfrm>
            <a:off x="6848475" y="2706688"/>
            <a:ext cx="0" cy="225425"/>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4" name="Line 20"/>
          <p:cNvSpPr>
            <a:spLocks noChangeShapeType="1"/>
          </p:cNvSpPr>
          <p:nvPr/>
        </p:nvSpPr>
        <p:spPr bwMode="auto">
          <a:xfrm>
            <a:off x="2087563" y="3113088"/>
            <a:ext cx="2151062" cy="542925"/>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5" name="Line 21"/>
          <p:cNvSpPr>
            <a:spLocks noChangeShapeType="1"/>
          </p:cNvSpPr>
          <p:nvPr/>
        </p:nvSpPr>
        <p:spPr bwMode="auto">
          <a:xfrm flipH="1">
            <a:off x="2132013" y="3122613"/>
            <a:ext cx="2151062" cy="447675"/>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6" name="Line 22"/>
          <p:cNvSpPr>
            <a:spLocks noChangeShapeType="1"/>
          </p:cNvSpPr>
          <p:nvPr/>
        </p:nvSpPr>
        <p:spPr bwMode="auto">
          <a:xfrm>
            <a:off x="4964113" y="3268663"/>
            <a:ext cx="0" cy="379412"/>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7" name="Line 23"/>
          <p:cNvSpPr>
            <a:spLocks noChangeShapeType="1"/>
          </p:cNvSpPr>
          <p:nvPr/>
        </p:nvSpPr>
        <p:spPr bwMode="auto">
          <a:xfrm flipV="1">
            <a:off x="6864350" y="3287713"/>
            <a:ext cx="0" cy="354012"/>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28" name="Text Box 24"/>
          <p:cNvSpPr txBox="1">
            <a:spLocks noChangeArrowheads="1"/>
          </p:cNvSpPr>
          <p:nvPr/>
        </p:nvSpPr>
        <p:spPr bwMode="auto">
          <a:xfrm>
            <a:off x="4213225" y="3652838"/>
            <a:ext cx="1450975" cy="369887"/>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Si l’assuré l’accepte</a:t>
            </a:r>
          </a:p>
          <a:p>
            <a:pPr algn="l" defTabSz="933450">
              <a:lnSpc>
                <a:spcPct val="100000"/>
              </a:lnSpc>
              <a:spcBef>
                <a:spcPct val="0"/>
              </a:spcBef>
              <a:buClrTx/>
              <a:buSzTx/>
              <a:buFontTx/>
              <a:buNone/>
            </a:pPr>
            <a:r>
              <a:rPr lang="fr-BE" sz="1200">
                <a:solidFill>
                  <a:schemeClr val="bg1"/>
                </a:solidFill>
              </a:rPr>
              <a:t>le dossier est clôturé</a:t>
            </a:r>
            <a:r>
              <a:rPr lang="fr-BE" sz="1200"/>
              <a:t>.</a:t>
            </a:r>
          </a:p>
        </p:txBody>
      </p:sp>
      <p:sp>
        <p:nvSpPr>
          <p:cNvPr id="17429" name="Text Box 25"/>
          <p:cNvSpPr txBox="1">
            <a:spLocks noChangeArrowheads="1"/>
          </p:cNvSpPr>
          <p:nvPr/>
        </p:nvSpPr>
        <p:spPr bwMode="auto">
          <a:xfrm>
            <a:off x="125413" y="3563938"/>
            <a:ext cx="2236787" cy="547687"/>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Si l’assuré ne l’accepte pas,</a:t>
            </a:r>
          </a:p>
          <a:p>
            <a:pPr algn="l" defTabSz="933450">
              <a:lnSpc>
                <a:spcPct val="100000"/>
              </a:lnSpc>
              <a:spcBef>
                <a:spcPct val="0"/>
              </a:spcBef>
              <a:buClrTx/>
              <a:buSzTx/>
              <a:buFontTx/>
              <a:buNone/>
            </a:pPr>
            <a:r>
              <a:rPr lang="fr-BE" sz="1200">
                <a:solidFill>
                  <a:schemeClr val="bg1"/>
                </a:solidFill>
              </a:rPr>
              <a:t>il peut demander un « arbitrage »</a:t>
            </a:r>
          </a:p>
          <a:p>
            <a:pPr algn="l" defTabSz="933450">
              <a:lnSpc>
                <a:spcPct val="100000"/>
              </a:lnSpc>
              <a:spcBef>
                <a:spcPct val="0"/>
              </a:spcBef>
              <a:buClrTx/>
              <a:buSzTx/>
              <a:buFontTx/>
              <a:buNone/>
            </a:pPr>
            <a:r>
              <a:rPr lang="fr-BE" sz="1200">
                <a:solidFill>
                  <a:schemeClr val="bg1"/>
                </a:solidFill>
              </a:rPr>
              <a:t>par un avocat de son choix. </a:t>
            </a:r>
          </a:p>
        </p:txBody>
      </p:sp>
      <p:sp>
        <p:nvSpPr>
          <p:cNvPr id="17430" name="Line 26"/>
          <p:cNvSpPr>
            <a:spLocks noChangeShapeType="1"/>
          </p:cNvSpPr>
          <p:nvPr/>
        </p:nvSpPr>
        <p:spPr bwMode="auto">
          <a:xfrm>
            <a:off x="1249363" y="3122613"/>
            <a:ext cx="0" cy="457200"/>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31" name="Text Box 27"/>
          <p:cNvSpPr txBox="1">
            <a:spLocks noChangeArrowheads="1"/>
          </p:cNvSpPr>
          <p:nvPr/>
        </p:nvSpPr>
        <p:spPr bwMode="auto">
          <a:xfrm>
            <a:off x="6043613" y="3633788"/>
            <a:ext cx="1647825" cy="730250"/>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Le dossier est transmis</a:t>
            </a:r>
          </a:p>
          <a:p>
            <a:pPr algn="l" defTabSz="933450">
              <a:lnSpc>
                <a:spcPct val="100000"/>
              </a:lnSpc>
              <a:spcBef>
                <a:spcPct val="0"/>
              </a:spcBef>
              <a:buClrTx/>
              <a:buSzTx/>
              <a:buFontTx/>
              <a:buNone/>
            </a:pPr>
            <a:r>
              <a:rPr lang="fr-BE" sz="1200">
                <a:solidFill>
                  <a:schemeClr val="bg1"/>
                </a:solidFill>
              </a:rPr>
              <a:t>à un avocat. La Cie paie</a:t>
            </a:r>
          </a:p>
          <a:p>
            <a:pPr algn="l" defTabSz="933450">
              <a:lnSpc>
                <a:spcPct val="100000"/>
              </a:lnSpc>
              <a:spcBef>
                <a:spcPct val="0"/>
              </a:spcBef>
              <a:buClrTx/>
              <a:buSzTx/>
              <a:buFontTx/>
              <a:buNone/>
            </a:pPr>
            <a:r>
              <a:rPr lang="fr-BE" sz="1200">
                <a:solidFill>
                  <a:schemeClr val="bg1"/>
                </a:solidFill>
              </a:rPr>
              <a:t>les frais dans les limites </a:t>
            </a:r>
          </a:p>
          <a:p>
            <a:pPr algn="l" defTabSz="933450">
              <a:lnSpc>
                <a:spcPct val="100000"/>
              </a:lnSpc>
              <a:spcBef>
                <a:spcPct val="0"/>
              </a:spcBef>
              <a:buClrTx/>
              <a:buSzTx/>
              <a:buFontTx/>
              <a:buNone/>
            </a:pPr>
            <a:r>
              <a:rPr lang="fr-BE" sz="1200">
                <a:solidFill>
                  <a:schemeClr val="bg1"/>
                </a:solidFill>
              </a:rPr>
              <a:t>de sa couverture.</a:t>
            </a:r>
          </a:p>
        </p:txBody>
      </p:sp>
      <p:sp>
        <p:nvSpPr>
          <p:cNvPr id="17432" name="Line 28"/>
          <p:cNvSpPr>
            <a:spLocks noChangeShapeType="1"/>
          </p:cNvSpPr>
          <p:nvPr/>
        </p:nvSpPr>
        <p:spPr bwMode="auto">
          <a:xfrm>
            <a:off x="1258888" y="4124325"/>
            <a:ext cx="0" cy="268288"/>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33" name="Line 29"/>
          <p:cNvSpPr>
            <a:spLocks noChangeShapeType="1"/>
          </p:cNvSpPr>
          <p:nvPr/>
        </p:nvSpPr>
        <p:spPr bwMode="auto">
          <a:xfrm>
            <a:off x="2157413" y="4124325"/>
            <a:ext cx="1614487" cy="249238"/>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34" name="Text Box 30"/>
          <p:cNvSpPr txBox="1">
            <a:spLocks noChangeArrowheads="1"/>
          </p:cNvSpPr>
          <p:nvPr/>
        </p:nvSpPr>
        <p:spPr bwMode="auto">
          <a:xfrm>
            <a:off x="3730625" y="4360863"/>
            <a:ext cx="1824038" cy="730250"/>
          </a:xfrm>
          <a:prstGeom prst="rect">
            <a:avLst/>
          </a:prstGeom>
          <a:solidFill>
            <a:schemeClr val="accent2"/>
          </a:solidFill>
          <a:ln w="28575">
            <a:noFill/>
            <a:miter lim="800000"/>
            <a:headEnd/>
            <a:tailEnd/>
          </a:ln>
        </p:spPr>
        <p:txBody>
          <a:bodyPr wrap="none" lIns="0" tIns="0" rIns="0" bIns="0">
            <a:spAutoFit/>
          </a:bodyPr>
          <a:lstStyle/>
          <a:p>
            <a:pPr algn="l" defTabSz="933450">
              <a:lnSpc>
                <a:spcPct val="100000"/>
              </a:lnSpc>
              <a:spcBef>
                <a:spcPct val="0"/>
              </a:spcBef>
              <a:buClrTx/>
              <a:buSzTx/>
              <a:buFontTx/>
              <a:buNone/>
            </a:pPr>
            <a:r>
              <a:rPr lang="fr-BE" sz="1200">
                <a:solidFill>
                  <a:schemeClr val="bg1"/>
                </a:solidFill>
              </a:rPr>
              <a:t>Si l’avocat soutient le point</a:t>
            </a:r>
          </a:p>
          <a:p>
            <a:pPr algn="l" defTabSz="933450">
              <a:lnSpc>
                <a:spcPct val="100000"/>
              </a:lnSpc>
              <a:spcBef>
                <a:spcPct val="0"/>
              </a:spcBef>
              <a:buClrTx/>
              <a:buSzTx/>
              <a:buFontTx/>
              <a:buNone/>
            </a:pPr>
            <a:r>
              <a:rPr lang="fr-BE" sz="1200">
                <a:solidFill>
                  <a:schemeClr val="bg1"/>
                </a:solidFill>
              </a:rPr>
              <a:t>de vue de la Cie: l’assuré</a:t>
            </a:r>
          </a:p>
          <a:p>
            <a:pPr algn="l" defTabSz="933450">
              <a:lnSpc>
                <a:spcPct val="100000"/>
              </a:lnSpc>
              <a:spcBef>
                <a:spcPct val="0"/>
              </a:spcBef>
              <a:buClrTx/>
              <a:buSzTx/>
              <a:buFontTx/>
              <a:buNone/>
            </a:pPr>
            <a:r>
              <a:rPr lang="fr-BE" sz="1200">
                <a:solidFill>
                  <a:schemeClr val="bg1"/>
                </a:solidFill>
              </a:rPr>
              <a:t>supportera 50% du coût de</a:t>
            </a:r>
          </a:p>
          <a:p>
            <a:pPr algn="l" defTabSz="933450">
              <a:lnSpc>
                <a:spcPct val="100000"/>
              </a:lnSpc>
              <a:spcBef>
                <a:spcPct val="0"/>
              </a:spcBef>
              <a:buClrTx/>
              <a:buSzTx/>
              <a:buFontTx/>
              <a:buNone/>
            </a:pPr>
            <a:r>
              <a:rPr lang="fr-BE" sz="1200">
                <a:solidFill>
                  <a:schemeClr val="bg1"/>
                </a:solidFill>
              </a:rPr>
              <a:t>la consultation.</a:t>
            </a:r>
          </a:p>
        </p:txBody>
      </p:sp>
      <p:sp>
        <p:nvSpPr>
          <p:cNvPr id="17435" name="Text Box 31"/>
          <p:cNvSpPr txBox="1">
            <a:spLocks noChangeArrowheads="1"/>
          </p:cNvSpPr>
          <p:nvPr/>
        </p:nvSpPr>
        <p:spPr bwMode="auto">
          <a:xfrm>
            <a:off x="327025" y="4395788"/>
            <a:ext cx="1870075" cy="912812"/>
          </a:xfrm>
          <a:prstGeom prst="rect">
            <a:avLst/>
          </a:prstGeom>
          <a:solidFill>
            <a:schemeClr val="accent2"/>
          </a:solidFill>
          <a:ln w="28575">
            <a:noFill/>
            <a:miter lim="800000"/>
            <a:headEnd/>
            <a:tailEnd/>
          </a:ln>
        </p:spPr>
        <p:txBody>
          <a:bodyPr lIns="0" tIns="0" rIns="0" bIns="0">
            <a:spAutoFit/>
          </a:bodyPr>
          <a:lstStyle/>
          <a:p>
            <a:pPr marL="466725" indent="-466725" algn="l" defTabSz="933450">
              <a:lnSpc>
                <a:spcPct val="100000"/>
              </a:lnSpc>
              <a:spcBef>
                <a:spcPct val="0"/>
              </a:spcBef>
              <a:buClrTx/>
              <a:buSzTx/>
              <a:buFontTx/>
              <a:buNone/>
            </a:pPr>
            <a:r>
              <a:rPr lang="fr-BE" sz="1200">
                <a:solidFill>
                  <a:schemeClr val="bg1"/>
                </a:solidFill>
              </a:rPr>
              <a:t>Si l’avocat soutient le point</a:t>
            </a:r>
          </a:p>
          <a:p>
            <a:pPr marL="466725" indent="-466725" algn="l" defTabSz="933450">
              <a:lnSpc>
                <a:spcPct val="100000"/>
              </a:lnSpc>
              <a:spcBef>
                <a:spcPct val="0"/>
              </a:spcBef>
              <a:buClrTx/>
              <a:buSzTx/>
              <a:buFontTx/>
              <a:buNone/>
            </a:pPr>
            <a:r>
              <a:rPr lang="fr-BE" sz="1200">
                <a:solidFill>
                  <a:schemeClr val="bg1"/>
                </a:solidFill>
              </a:rPr>
              <a:t>de vue de l’assuré:</a:t>
            </a:r>
          </a:p>
          <a:p>
            <a:pPr marL="466725" indent="-466725" algn="l" defTabSz="933450">
              <a:lnSpc>
                <a:spcPct val="100000"/>
              </a:lnSpc>
              <a:spcBef>
                <a:spcPct val="0"/>
              </a:spcBef>
              <a:buClrTx/>
              <a:buSzTx/>
              <a:buFontTx/>
              <a:buNone/>
            </a:pPr>
            <a:r>
              <a:rPr lang="fr-BE" sz="1200">
                <a:solidFill>
                  <a:schemeClr val="bg1"/>
                </a:solidFill>
              </a:rPr>
              <a:t>1. la Cie paie les frais      </a:t>
            </a:r>
          </a:p>
          <a:p>
            <a:pPr marL="466725" indent="-466725" algn="l" defTabSz="933450">
              <a:lnSpc>
                <a:spcPct val="100000"/>
              </a:lnSpc>
              <a:spcBef>
                <a:spcPct val="0"/>
              </a:spcBef>
              <a:buClrTx/>
              <a:buSzTx/>
              <a:buFontTx/>
              <a:buNone/>
            </a:pPr>
            <a:r>
              <a:rPr lang="fr-BE" sz="1200">
                <a:solidFill>
                  <a:schemeClr val="bg1"/>
                </a:solidFill>
              </a:rPr>
              <a:t>2. l’assuré peut entamer la </a:t>
            </a:r>
          </a:p>
          <a:p>
            <a:pPr marL="466725" indent="-466725" algn="l" defTabSz="933450">
              <a:lnSpc>
                <a:spcPct val="100000"/>
              </a:lnSpc>
              <a:spcBef>
                <a:spcPct val="0"/>
              </a:spcBef>
              <a:buClrTx/>
              <a:buSzTx/>
              <a:buFontTx/>
              <a:buNone/>
            </a:pPr>
            <a:r>
              <a:rPr lang="fr-BE" sz="1200">
                <a:solidFill>
                  <a:schemeClr val="bg1"/>
                </a:solidFill>
              </a:rPr>
              <a:t>    procédure en justice</a:t>
            </a:r>
          </a:p>
        </p:txBody>
      </p:sp>
      <p:sp>
        <p:nvSpPr>
          <p:cNvPr id="17436" name="Line 32"/>
          <p:cNvSpPr>
            <a:spLocks noChangeShapeType="1"/>
          </p:cNvSpPr>
          <p:nvPr/>
        </p:nvSpPr>
        <p:spPr bwMode="auto">
          <a:xfrm flipH="1">
            <a:off x="2994025" y="5099050"/>
            <a:ext cx="892175" cy="388938"/>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37" name="Line 33"/>
          <p:cNvSpPr>
            <a:spLocks noChangeShapeType="1"/>
          </p:cNvSpPr>
          <p:nvPr/>
        </p:nvSpPr>
        <p:spPr bwMode="auto">
          <a:xfrm>
            <a:off x="5303044" y="5091113"/>
            <a:ext cx="577850" cy="354013"/>
          </a:xfrm>
          <a:prstGeom prst="line">
            <a:avLst/>
          </a:prstGeom>
          <a:noFill/>
          <a:ln w="28575">
            <a:solidFill>
              <a:schemeClr val="accent2"/>
            </a:solidFill>
            <a:round/>
            <a:headEnd/>
            <a:tailEnd/>
          </a:ln>
        </p:spPr>
        <p:txBody>
          <a:bodyPr lIns="0" tIns="0" rIns="0" bIns="0" anchor="ctr">
            <a:spAutoFit/>
          </a:bodyPr>
          <a:lstStyle/>
          <a:p>
            <a:endParaRPr lang="en-US"/>
          </a:p>
        </p:txBody>
      </p:sp>
      <p:sp>
        <p:nvSpPr>
          <p:cNvPr id="17438" name="Text Box 34"/>
          <p:cNvSpPr txBox="1">
            <a:spLocks noChangeArrowheads="1"/>
          </p:cNvSpPr>
          <p:nvPr/>
        </p:nvSpPr>
        <p:spPr bwMode="auto">
          <a:xfrm>
            <a:off x="1722438" y="5483225"/>
            <a:ext cx="2628900" cy="365125"/>
          </a:xfrm>
          <a:prstGeom prst="rect">
            <a:avLst/>
          </a:prstGeom>
          <a:solidFill>
            <a:schemeClr val="accent2"/>
          </a:solidFill>
          <a:ln w="28575">
            <a:noFill/>
            <a:miter lim="800000"/>
            <a:headEnd/>
            <a:tailEnd/>
          </a:ln>
        </p:spPr>
        <p:txBody>
          <a:bodyPr lIns="0" tIns="0" rIns="0" bIns="0">
            <a:spAutoFit/>
          </a:bodyPr>
          <a:lstStyle/>
          <a:p>
            <a:pPr algn="l" defTabSz="933450">
              <a:lnSpc>
                <a:spcPct val="100000"/>
              </a:lnSpc>
              <a:spcBef>
                <a:spcPct val="0"/>
              </a:spcBef>
              <a:buClrTx/>
              <a:buSzTx/>
              <a:buFontTx/>
              <a:buNone/>
            </a:pPr>
            <a:r>
              <a:rPr lang="fr-BE" sz="1200">
                <a:solidFill>
                  <a:schemeClr val="bg1"/>
                </a:solidFill>
              </a:rPr>
              <a:t>Si l’assuré se range à ce point de vue, le dossier est clôturé.</a:t>
            </a:r>
          </a:p>
        </p:txBody>
      </p:sp>
      <p:sp>
        <p:nvSpPr>
          <p:cNvPr id="17439" name="Text Box 35"/>
          <p:cNvSpPr txBox="1">
            <a:spLocks noChangeArrowheads="1"/>
          </p:cNvSpPr>
          <p:nvPr/>
        </p:nvSpPr>
        <p:spPr bwMode="auto">
          <a:xfrm>
            <a:off x="4808538" y="5454650"/>
            <a:ext cx="3044825" cy="738664"/>
          </a:xfrm>
          <a:prstGeom prst="rect">
            <a:avLst/>
          </a:prstGeom>
          <a:solidFill>
            <a:schemeClr val="accent2"/>
          </a:solidFill>
          <a:ln w="28575">
            <a:noFill/>
            <a:miter lim="800000"/>
            <a:headEnd/>
            <a:tailEnd/>
          </a:ln>
        </p:spPr>
        <p:txBody>
          <a:bodyPr wrap="square" lIns="0" tIns="0" rIns="0" bIns="0">
            <a:spAutoFit/>
          </a:bodyPr>
          <a:lstStyle/>
          <a:p>
            <a:pPr algn="l" defTabSz="933450">
              <a:lnSpc>
                <a:spcPct val="100000"/>
              </a:lnSpc>
              <a:spcBef>
                <a:spcPct val="0"/>
              </a:spcBef>
              <a:buClrTx/>
              <a:buSzTx/>
              <a:buFontTx/>
              <a:buNone/>
            </a:pPr>
            <a:r>
              <a:rPr lang="fr-BE" sz="1200" dirty="0">
                <a:solidFill>
                  <a:schemeClr val="bg1"/>
                </a:solidFill>
              </a:rPr>
              <a:t>Si l’assuré n’accepte pas ce point de vue,</a:t>
            </a:r>
          </a:p>
          <a:p>
            <a:pPr algn="l" defTabSz="933450">
              <a:lnSpc>
                <a:spcPct val="100000"/>
              </a:lnSpc>
              <a:spcBef>
                <a:spcPct val="0"/>
              </a:spcBef>
              <a:buClrTx/>
              <a:buSzTx/>
              <a:buFontTx/>
              <a:buNone/>
            </a:pPr>
            <a:r>
              <a:rPr lang="fr-BE" sz="1200" dirty="0">
                <a:solidFill>
                  <a:schemeClr val="bg1"/>
                </a:solidFill>
              </a:rPr>
              <a:t>il peut entamer une procédure en justice.</a:t>
            </a:r>
          </a:p>
          <a:p>
            <a:pPr algn="l" defTabSz="933450">
              <a:lnSpc>
                <a:spcPct val="100000"/>
              </a:lnSpc>
              <a:spcBef>
                <a:spcPct val="0"/>
              </a:spcBef>
              <a:buClrTx/>
              <a:buSzTx/>
              <a:buFontTx/>
              <a:buNone/>
            </a:pPr>
            <a:r>
              <a:rPr lang="fr-BE" sz="1200" dirty="0">
                <a:solidFill>
                  <a:schemeClr val="bg1"/>
                </a:solidFill>
              </a:rPr>
              <a:t>S’il obtient gain de cause, il sera  remboursé.</a:t>
            </a:r>
          </a:p>
          <a:p>
            <a:pPr algn="l" defTabSz="933450">
              <a:lnSpc>
                <a:spcPct val="100000"/>
              </a:lnSpc>
              <a:spcBef>
                <a:spcPct val="0"/>
              </a:spcBef>
              <a:buClrTx/>
              <a:buSzTx/>
              <a:buFontTx/>
              <a:buNone/>
            </a:pPr>
            <a:r>
              <a:rPr lang="fr-BE" sz="1200" dirty="0">
                <a:solidFill>
                  <a:schemeClr val="bg1"/>
                </a:solidFill>
              </a:rPr>
              <a:t> </a:t>
            </a:r>
            <a:r>
              <a:rPr lang="fr-BE" sz="1200" dirty="0"/>
              <a:t>.</a:t>
            </a:r>
          </a:p>
        </p:txBody>
      </p:sp>
      <p:sp>
        <p:nvSpPr>
          <p:cNvPr id="17440" name="Rectangle 39"/>
          <p:cNvSpPr>
            <a:spLocks noChangeArrowheads="1"/>
          </p:cNvSpPr>
          <p:nvPr/>
        </p:nvSpPr>
        <p:spPr bwMode="auto">
          <a:xfrm>
            <a:off x="-206474" y="283171"/>
            <a:ext cx="8363148" cy="800219"/>
          </a:xfrm>
          <a:prstGeom prst="rect">
            <a:avLst/>
          </a:prstGeom>
          <a:noFill/>
          <a:ln w="9525">
            <a:noFill/>
            <a:miter lim="800000"/>
            <a:headEnd/>
            <a:tailEnd/>
          </a:ln>
        </p:spPr>
        <p:txBody>
          <a:bodyPr wrap="square" lIns="0" tIns="0" rIns="0" bIns="0">
            <a:spAutoFit/>
          </a:bodyPr>
          <a:lstStyle/>
          <a:p>
            <a:pPr algn="l" defTabSz="785813">
              <a:lnSpc>
                <a:spcPct val="100000"/>
              </a:lnSpc>
              <a:spcBef>
                <a:spcPct val="0"/>
              </a:spcBef>
              <a:buClrTx/>
              <a:buSzTx/>
              <a:buFontTx/>
              <a:buNone/>
            </a:pPr>
            <a:r>
              <a:rPr lang="fr-BE" sz="2400" dirty="0">
                <a:solidFill>
                  <a:schemeClr val="tx2"/>
                </a:solidFill>
                <a:latin typeface="Myriad Pro" pitchFamily="34" charset="0"/>
              </a:rPr>
              <a:t>       </a:t>
            </a:r>
            <a:r>
              <a:rPr lang="fr-BE" dirty="0">
                <a:solidFill>
                  <a:schemeClr val="bg1">
                    <a:lumMod val="50000"/>
                  </a:schemeClr>
                </a:solidFill>
              </a:rPr>
              <a:t>CLAUSE D’OBJECTIVITE</a:t>
            </a:r>
          </a:p>
          <a:p>
            <a:pPr algn="l" defTabSz="785813">
              <a:lnSpc>
                <a:spcPct val="100000"/>
              </a:lnSpc>
              <a:spcBef>
                <a:spcPct val="0"/>
              </a:spcBef>
              <a:buClrTx/>
              <a:buSzTx/>
              <a:buFontTx/>
              <a:buNone/>
            </a:pPr>
            <a:r>
              <a:rPr lang="fr-BE" sz="2400" dirty="0">
                <a:solidFill>
                  <a:schemeClr val="tx2"/>
                </a:solidFill>
                <a:latin typeface="Myriad Pro" pitchFamily="34" charset="0"/>
              </a:rPr>
              <a:t>  </a:t>
            </a:r>
            <a:endParaRPr lang="en-GB" sz="2400" dirty="0">
              <a:solidFill>
                <a:schemeClr val="tx2"/>
              </a:solidFill>
              <a:latin typeface="Myriad Pro" pitchFamily="34" charset="0"/>
            </a:endParaRPr>
          </a:p>
        </p:txBody>
      </p:sp>
    </p:spTree>
    <p:extLst>
      <p:ext uri="{BB962C8B-B14F-4D97-AF65-F5344CB8AC3E}">
        <p14:creationId xmlns:p14="http://schemas.microsoft.com/office/powerpoint/2010/main" val="74250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itchFamily="34" charset="0"/>
                <a:cs typeface="Times New Roman" pitchFamily="18" charset="0"/>
              </a:defRPr>
            </a:lvl1pPr>
            <a:lvl2pPr marL="742950" indent="-285750" eaLnBrk="0" hangingPunct="0">
              <a:defRPr sz="2800">
                <a:solidFill>
                  <a:schemeClr val="tx1"/>
                </a:solidFill>
                <a:latin typeface="Arial" pitchFamily="34" charset="0"/>
                <a:cs typeface="Times New Roman" pitchFamily="18" charset="0"/>
              </a:defRPr>
            </a:lvl2pPr>
            <a:lvl3pPr marL="1143000" indent="-228600" eaLnBrk="0" hangingPunct="0">
              <a:defRPr sz="2800">
                <a:solidFill>
                  <a:schemeClr val="tx1"/>
                </a:solidFill>
                <a:latin typeface="Arial" pitchFamily="34" charset="0"/>
                <a:cs typeface="Times New Roman" pitchFamily="18" charset="0"/>
              </a:defRPr>
            </a:lvl3pPr>
            <a:lvl4pPr marL="1600200" indent="-228600" eaLnBrk="0" hangingPunct="0">
              <a:defRPr sz="2800">
                <a:solidFill>
                  <a:schemeClr val="tx1"/>
                </a:solidFill>
                <a:latin typeface="Arial" pitchFamily="34" charset="0"/>
                <a:cs typeface="Times New Roman" pitchFamily="18" charset="0"/>
              </a:defRPr>
            </a:lvl4pPr>
            <a:lvl5pPr marL="2057400" indent="-228600" eaLnBrk="0" hangingPunct="0">
              <a:defRPr sz="2800">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pitchFamily="34" charset="0"/>
                <a:cs typeface="Times New Roman" pitchFamily="18" charset="0"/>
              </a:defRPr>
            </a:lvl9pPr>
          </a:lstStyle>
          <a:p>
            <a:fld id="{EC6B85CD-5EDA-4BDE-BF31-953EB8877242}" type="slidenum">
              <a:rPr lang="en-US" sz="900" smtClean="0"/>
              <a:pPr/>
              <a:t>20</a:t>
            </a:fld>
            <a:endParaRPr lang="en-US" sz="900"/>
          </a:p>
        </p:txBody>
      </p:sp>
      <p:sp>
        <p:nvSpPr>
          <p:cNvPr id="46083" name="Rectangle 13"/>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lgn="ctr" eaLnBrk="0" hangingPunct="0">
              <a:lnSpc>
                <a:spcPct val="90000"/>
              </a:lnSpc>
              <a:spcBef>
                <a:spcPct val="20000"/>
              </a:spcBef>
              <a:buClr>
                <a:srgbClr val="E7B709"/>
              </a:buClr>
              <a:buSzPct val="120000"/>
              <a:buFont typeface="Times" pitchFamily="18" charset="0"/>
              <a:buNone/>
            </a:pPr>
            <a:endParaRPr lang="fr-BE" sz="1600">
              <a:solidFill>
                <a:srgbClr val="FFFFFF"/>
              </a:solidFill>
            </a:endParaRPr>
          </a:p>
        </p:txBody>
      </p:sp>
      <p:sp>
        <p:nvSpPr>
          <p:cNvPr id="46084" name="Rectangle 14"/>
          <p:cNvSpPr>
            <a:spLocks noChangeArrowheads="1"/>
          </p:cNvSpPr>
          <p:nvPr/>
        </p:nvSpPr>
        <p:spPr bwMode="auto">
          <a:xfrm>
            <a:off x="0" y="0"/>
            <a:ext cx="9144000" cy="6858000"/>
          </a:xfrm>
          <a:prstGeom prst="rect">
            <a:avLst/>
          </a:prstGeom>
          <a:noFill/>
          <a:ln w="889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marL="292100" indent="-292100" algn="ctr" eaLnBrk="0" hangingPunct="0">
              <a:lnSpc>
                <a:spcPct val="90000"/>
              </a:lnSpc>
              <a:spcBef>
                <a:spcPct val="20000"/>
              </a:spcBef>
              <a:buClr>
                <a:srgbClr val="E7B709"/>
              </a:buClr>
              <a:buSzPct val="120000"/>
              <a:buFont typeface="Times" pitchFamily="18" charset="0"/>
              <a:buNone/>
            </a:pPr>
            <a:endParaRPr lang="fr-BE" sz="1600">
              <a:solidFill>
                <a:srgbClr val="FFFFFF"/>
              </a:solidFill>
            </a:endParaRPr>
          </a:p>
        </p:txBody>
      </p:sp>
      <p:pic>
        <p:nvPicPr>
          <p:cNvPr id="46085" name="Picture 18" descr="L:\Vincent Locus\ARAG School\MERC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600200"/>
            <a:ext cx="6891338"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66259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00"/>
        </a:solidFill>
        <a:ln w="88900"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292100" marR="0" indent="-292100" algn="ctr" defTabSz="914400" rtl="0" eaLnBrk="0" fontAlgn="base" latinLnBrk="0" hangingPunct="0">
          <a:lnSpc>
            <a:spcPct val="90000"/>
          </a:lnSpc>
          <a:spcBef>
            <a:spcPct val="20000"/>
          </a:spcBef>
          <a:spcAft>
            <a:spcPct val="0"/>
          </a:spcAft>
          <a:buClr>
            <a:srgbClr val="E7B709"/>
          </a:buClr>
          <a:buSzPct val="120000"/>
          <a:buFont typeface="Times" pitchFamily="18" charset="0"/>
          <a:buNone/>
          <a:tabLst/>
          <a:defRPr kumimoji="0" lang="en-GB" altLang="en-GB" sz="28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rgbClr val="FFCC00"/>
        </a:solidFill>
        <a:ln w="88900"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292100" marR="0" indent="-292100" algn="ctr" defTabSz="914400" rtl="0" eaLnBrk="0" fontAlgn="base" latinLnBrk="0" hangingPunct="0">
          <a:lnSpc>
            <a:spcPct val="90000"/>
          </a:lnSpc>
          <a:spcBef>
            <a:spcPct val="20000"/>
          </a:spcBef>
          <a:spcAft>
            <a:spcPct val="0"/>
          </a:spcAft>
          <a:buClr>
            <a:srgbClr val="E7B709"/>
          </a:buClr>
          <a:buSzPct val="120000"/>
          <a:buFont typeface="Times" pitchFamily="18" charset="0"/>
          <a:buNone/>
          <a:tabLst/>
          <a:defRPr kumimoji="0" lang="en-GB" altLang="en-GB" sz="28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14346</TotalTime>
  <Words>1366</Words>
  <Application>Microsoft Office PowerPoint</Application>
  <PresentationFormat>Affichage à l'écran (4:3)</PresentationFormat>
  <Paragraphs>282</Paragraphs>
  <Slides>20</Slides>
  <Notes>2</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Default Design</vt:lpstr>
      <vt:lpstr>Présentation PowerPoint</vt:lpstr>
      <vt:lpstr>TABLE DES MATIERES</vt:lpstr>
      <vt:lpstr>Présentation PowerPoint</vt:lpstr>
      <vt:lpstr>Présentation PowerPoint</vt:lpstr>
      <vt:lpstr>GROUPE ARAG: QUELQUES POINTS FORTS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Jan Enkelmann</dc:creator>
  <cp:lastModifiedBy>user</cp:lastModifiedBy>
  <cp:revision>1300</cp:revision>
  <cp:lastPrinted>2016-05-19T16:05:13Z</cp:lastPrinted>
  <dcterms:created xsi:type="dcterms:W3CDTF">2003-01-10T11:14:13Z</dcterms:created>
  <dcterms:modified xsi:type="dcterms:W3CDTF">2018-10-30T15:16:32Z</dcterms:modified>
</cp:coreProperties>
</file>